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44"/>
  </p:notesMasterIdLst>
  <p:handoutMasterIdLst>
    <p:handoutMasterId r:id="rId45"/>
  </p:handoutMasterIdLst>
  <p:sldIdLst>
    <p:sldId id="300" r:id="rId2"/>
    <p:sldId id="301" r:id="rId3"/>
    <p:sldId id="348" r:id="rId4"/>
    <p:sldId id="349" r:id="rId5"/>
    <p:sldId id="350" r:id="rId6"/>
    <p:sldId id="351" r:id="rId7"/>
    <p:sldId id="352" r:id="rId8"/>
    <p:sldId id="353" r:id="rId9"/>
    <p:sldId id="320" r:id="rId10"/>
    <p:sldId id="322" r:id="rId11"/>
    <p:sldId id="321" r:id="rId12"/>
    <p:sldId id="323" r:id="rId13"/>
    <p:sldId id="324" r:id="rId14"/>
    <p:sldId id="308" r:id="rId15"/>
    <p:sldId id="309" r:id="rId16"/>
    <p:sldId id="343" r:id="rId17"/>
    <p:sldId id="305" r:id="rId18"/>
    <p:sldId id="306" r:id="rId19"/>
    <p:sldId id="327" r:id="rId20"/>
    <p:sldId id="326" r:id="rId21"/>
    <p:sldId id="316" r:id="rId22"/>
    <p:sldId id="315" r:id="rId23"/>
    <p:sldId id="318" r:id="rId24"/>
    <p:sldId id="329" r:id="rId25"/>
    <p:sldId id="330" r:id="rId26"/>
    <p:sldId id="331" r:id="rId27"/>
    <p:sldId id="332" r:id="rId28"/>
    <p:sldId id="333" r:id="rId29"/>
    <p:sldId id="334" r:id="rId30"/>
    <p:sldId id="335" r:id="rId31"/>
    <p:sldId id="338" r:id="rId32"/>
    <p:sldId id="340" r:id="rId33"/>
    <p:sldId id="347" r:id="rId34"/>
    <p:sldId id="310" r:id="rId35"/>
    <p:sldId id="342" r:id="rId36"/>
    <p:sldId id="311" r:id="rId37"/>
    <p:sldId id="328" r:id="rId38"/>
    <p:sldId id="325" r:id="rId39"/>
    <p:sldId id="336" r:id="rId40"/>
    <p:sldId id="344" r:id="rId41"/>
    <p:sldId id="345" r:id="rId42"/>
    <p:sldId id="346" r:id="rId43"/>
  </p:sldIdLst>
  <p:sldSz cx="9144000" cy="6858000" type="screen4x3"/>
  <p:notesSz cx="6935788" cy="9220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guide id="3" pos="30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E1F4FF"/>
    <a:srgbClr val="FF1F1F"/>
    <a:srgbClr val="CCECFF"/>
    <a:srgbClr val="FFCCCC"/>
    <a:srgbClr val="CC00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91" autoAdjust="0"/>
    <p:restoredTop sz="93333" autoAdjust="0"/>
  </p:normalViewPr>
  <p:slideViewPr>
    <p:cSldViewPr>
      <p:cViewPr varScale="1">
        <p:scale>
          <a:sx n="115" d="100"/>
          <a:sy n="115" d="100"/>
        </p:scale>
        <p:origin x="2424" y="192"/>
      </p:cViewPr>
      <p:guideLst>
        <p:guide orient="horz" pos="4319"/>
        <p:guide pos="5759"/>
        <p:guide pos="3074"/>
      </p:guideLst>
    </p:cSldViewPr>
  </p:slideViewPr>
  <p:notesTextViewPr>
    <p:cViewPr>
      <p:scale>
        <a:sx n="100" d="100"/>
        <a:sy n="100" d="100"/>
      </p:scale>
      <p:origin x="0" y="0"/>
    </p:cViewPr>
  </p:notesTextViewPr>
  <p:sorterViewPr>
    <p:cViewPr>
      <p:scale>
        <a:sx n="100" d="100"/>
        <a:sy n="100" d="100"/>
      </p:scale>
      <p:origin x="0" y="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lvl1pPr>
          </a:lstStyle>
          <a:p>
            <a:pPr>
              <a:defRPr/>
            </a:pPr>
            <a:endParaRPr lang="en-US"/>
          </a:p>
        </p:txBody>
      </p:sp>
      <p:sp>
        <p:nvSpPr>
          <p:cNvPr id="17411" name="Rectangle 3"/>
          <p:cNvSpPr>
            <a:spLocks noGrp="1" noChangeArrowheads="1"/>
          </p:cNvSpPr>
          <p:nvPr>
            <p:ph type="dt" sz="quarter"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lvl1pPr>
          </a:lstStyle>
          <a:p>
            <a:pPr>
              <a:defRPr/>
            </a:pPr>
            <a:endParaRPr lang="en-US"/>
          </a:p>
        </p:txBody>
      </p:sp>
      <p:sp>
        <p:nvSpPr>
          <p:cNvPr id="17412"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lvl1pPr>
          </a:lstStyle>
          <a:p>
            <a:pPr>
              <a:defRPr/>
            </a:pPr>
            <a:endParaRPr lang="en-US"/>
          </a:p>
        </p:txBody>
      </p:sp>
      <p:sp>
        <p:nvSpPr>
          <p:cNvPr id="17413" name="Rectangle 5"/>
          <p:cNvSpPr>
            <a:spLocks noGrp="1" noChangeArrowheads="1"/>
          </p:cNvSpPr>
          <p:nvPr>
            <p:ph type="sldNum" sz="quarter" idx="3"/>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pPr>
              <a:defRPr/>
            </a:pPr>
            <a:fld id="{5BD52E21-EA46-4ACE-8358-D80ECA52F8E7}" type="slidenum">
              <a:rPr lang="en-US"/>
              <a:pPr>
                <a:defRPr/>
              </a:pPr>
              <a:t>‹#›</a:t>
            </a:fld>
            <a:endParaRPr lang="en-US"/>
          </a:p>
        </p:txBody>
      </p:sp>
    </p:spTree>
    <p:extLst>
      <p:ext uri="{BB962C8B-B14F-4D97-AF65-F5344CB8AC3E}">
        <p14:creationId xmlns:p14="http://schemas.microsoft.com/office/powerpoint/2010/main" val="1660850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lvl1pPr>
          </a:lstStyle>
          <a:p>
            <a:pPr>
              <a:defRPr/>
            </a:pPr>
            <a:endParaRPr lang="en-US"/>
          </a:p>
        </p:txBody>
      </p:sp>
      <p:sp>
        <p:nvSpPr>
          <p:cNvPr id="116739"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63638" y="692150"/>
            <a:ext cx="4610100" cy="3457575"/>
          </a:xfrm>
          <a:prstGeom prst="rect">
            <a:avLst/>
          </a:prstGeom>
          <a:noFill/>
          <a:ln w="9525">
            <a:solidFill>
              <a:srgbClr val="000000"/>
            </a:solidFill>
            <a:miter lim="800000"/>
            <a:headEnd/>
            <a:tailEnd/>
          </a:ln>
        </p:spPr>
      </p:sp>
      <p:sp>
        <p:nvSpPr>
          <p:cNvPr id="116741" name="Rectangle 5"/>
          <p:cNvSpPr>
            <a:spLocks noGrp="1" noChangeArrowheads="1"/>
          </p:cNvSpPr>
          <p:nvPr>
            <p:ph type="body" sz="quarter" idx="3"/>
          </p:nvPr>
        </p:nvSpPr>
        <p:spPr bwMode="auto">
          <a:xfrm>
            <a:off x="693738" y="4379913"/>
            <a:ext cx="5548312" cy="4148137"/>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6742" name="Rectangle 6"/>
          <p:cNvSpPr>
            <a:spLocks noGrp="1" noChangeArrowheads="1"/>
          </p:cNvSpPr>
          <p:nvPr>
            <p:ph type="ftr" sz="quarter" idx="4"/>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lvl1pPr>
          </a:lstStyle>
          <a:p>
            <a:pPr>
              <a:defRPr/>
            </a:pPr>
            <a:endParaRPr lang="en-US"/>
          </a:p>
        </p:txBody>
      </p:sp>
      <p:sp>
        <p:nvSpPr>
          <p:cNvPr id="116743" name="Rectangle 7"/>
          <p:cNvSpPr>
            <a:spLocks noGrp="1" noChangeArrowheads="1"/>
          </p:cNvSpPr>
          <p:nvPr>
            <p:ph type="sldNum" sz="quarter" idx="5"/>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pPr>
              <a:defRPr/>
            </a:pPr>
            <a:fld id="{9CF901A5-7D35-4E7B-AFDB-26D24133843C}" type="slidenum">
              <a:rPr lang="en-US"/>
              <a:pPr>
                <a:defRPr/>
              </a:pPr>
              <a:t>‹#›</a:t>
            </a:fld>
            <a:endParaRPr lang="en-US"/>
          </a:p>
        </p:txBody>
      </p:sp>
    </p:spTree>
    <p:extLst>
      <p:ext uri="{BB962C8B-B14F-4D97-AF65-F5344CB8AC3E}">
        <p14:creationId xmlns:p14="http://schemas.microsoft.com/office/powerpoint/2010/main" val="178451337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CF901A5-7D35-4E7B-AFDB-26D24133843C}" type="slidenum">
              <a:rPr lang="en-US" smtClean="0"/>
              <a:pPr>
                <a:defRPr/>
              </a:pPr>
              <a:t>2</a:t>
            </a:fld>
            <a:endParaRPr lang="en-US"/>
          </a:p>
        </p:txBody>
      </p:sp>
    </p:spTree>
    <p:extLst>
      <p:ext uri="{BB962C8B-B14F-4D97-AF65-F5344CB8AC3E}">
        <p14:creationId xmlns:p14="http://schemas.microsoft.com/office/powerpoint/2010/main" val="83229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CF901A5-7D35-4E7B-AFDB-26D24133843C}" type="slidenum">
              <a:rPr lang="en-US" smtClean="0"/>
              <a:pPr>
                <a:defRPr/>
              </a:pPr>
              <a:t>6</a:t>
            </a:fld>
            <a:endParaRPr lang="en-US"/>
          </a:p>
        </p:txBody>
      </p:sp>
    </p:spTree>
    <p:extLst>
      <p:ext uri="{BB962C8B-B14F-4D97-AF65-F5344CB8AC3E}">
        <p14:creationId xmlns:p14="http://schemas.microsoft.com/office/powerpoint/2010/main" val="1855029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p:cNvGrpSpPr/>
          <p:nvPr userDrawn="1"/>
        </p:nvGrpSpPr>
        <p:grpSpPr>
          <a:xfrm>
            <a:off x="5109670" y="2699305"/>
            <a:ext cx="3603625" cy="76200"/>
            <a:chOff x="1463675" y="3525838"/>
            <a:chExt cx="6216650" cy="46037"/>
          </a:xfrm>
        </p:grpSpPr>
        <p:cxnSp>
          <p:nvCxnSpPr>
            <p:cNvPr id="4" name="Straight Connector 3"/>
            <p:cNvCxnSpPr/>
            <p:nvPr/>
          </p:nvCxnSpPr>
          <p:spPr>
            <a:xfrm>
              <a:off x="146367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0852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540250" y="3525838"/>
              <a:ext cx="46038" cy="46037"/>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anchor="ctr"/>
            <a:lstStyle/>
            <a:p>
              <a:pPr>
                <a:defRPr/>
              </a:pPr>
              <a:endParaRPr lang="en-US"/>
            </a:p>
          </p:txBody>
        </p:sp>
      </p:grpSp>
      <p:sp>
        <p:nvSpPr>
          <p:cNvPr id="9" name="Subtitle 8"/>
          <p:cNvSpPr>
            <a:spLocks noGrp="1"/>
          </p:cNvSpPr>
          <p:nvPr>
            <p:ph type="subTitle" idx="1"/>
          </p:nvPr>
        </p:nvSpPr>
        <p:spPr>
          <a:xfrm>
            <a:off x="5071265" y="2852925"/>
            <a:ext cx="3657600" cy="1143000"/>
          </a:xfrm>
        </p:spPr>
        <p:txBody>
          <a:bodyPr>
            <a:noAutofit/>
          </a:bodyPr>
          <a:lstStyle>
            <a:lvl1pPr marL="0" indent="0" algn="l">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
        <p:nvSpPr>
          <p:cNvPr id="28" name="Title 27"/>
          <p:cNvSpPr>
            <a:spLocks noGrp="1"/>
          </p:cNvSpPr>
          <p:nvPr>
            <p:ph type="ctrTitle"/>
          </p:nvPr>
        </p:nvSpPr>
        <p:spPr>
          <a:xfrm>
            <a:off x="5071265" y="202980"/>
            <a:ext cx="3657600" cy="2462432"/>
          </a:xfrm>
          <a:ln w="6350" cap="rnd">
            <a:noFill/>
          </a:ln>
        </p:spPr>
        <p:txBody>
          <a:bodyPr/>
          <a:lstStyle>
            <a:lvl1pPr algn="l">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lang="en-US" dirty="0"/>
              <a:t>Click to edit Master title style</a:t>
            </a:r>
          </a:p>
        </p:txBody>
      </p:sp>
      <p:sp>
        <p:nvSpPr>
          <p:cNvPr id="7" name="Date Placeholder 14"/>
          <p:cNvSpPr>
            <a:spLocks noGrp="1"/>
          </p:cNvSpPr>
          <p:nvPr>
            <p:ph type="dt" sz="half" idx="10"/>
          </p:nvPr>
        </p:nvSpPr>
        <p:spPr/>
        <p:txBody>
          <a:bodyPr/>
          <a:lstStyle>
            <a:lvl1pPr>
              <a:defRPr/>
            </a:lvl1pPr>
          </a:lstStyle>
          <a:p>
            <a:pPr>
              <a:defRPr/>
            </a:pPr>
            <a:r>
              <a:rPr lang="en-US"/>
              <a:t>FYS 003-009, Fall 2025</a:t>
            </a:r>
          </a:p>
        </p:txBody>
      </p:sp>
      <p:sp>
        <p:nvSpPr>
          <p:cNvPr id="8" name="Slide Number Placeholder 15"/>
          <p:cNvSpPr>
            <a:spLocks noGrp="1"/>
          </p:cNvSpPr>
          <p:nvPr>
            <p:ph type="sldNum" sz="quarter" idx="11"/>
          </p:nvPr>
        </p:nvSpPr>
        <p:spPr/>
        <p:txBody>
          <a:bodyPr/>
          <a:lstStyle>
            <a:lvl1pPr>
              <a:defRPr/>
            </a:lvl1pPr>
          </a:lstStyle>
          <a:p>
            <a:pPr>
              <a:defRPr/>
            </a:pPr>
            <a:fld id="{3EF533B3-5490-44CD-B89C-CA80B2500EC8}" type="slidenum">
              <a:rPr lang="en-US"/>
              <a:pPr>
                <a:defRPr/>
              </a:pPr>
              <a:t>‹#›</a:t>
            </a:fld>
            <a:endParaRPr lang="en-US"/>
          </a:p>
        </p:txBody>
      </p:sp>
      <p:sp>
        <p:nvSpPr>
          <p:cNvPr id="10" name="Footer Placeholder 16"/>
          <p:cNvSpPr>
            <a:spLocks noGrp="1"/>
          </p:cNvSpPr>
          <p:nvPr>
            <p:ph type="ftr" sz="quarter" idx="12"/>
          </p:nvPr>
        </p:nvSpPr>
        <p:spPr/>
        <p:txBody>
          <a:bodyPr/>
          <a:lstStyle>
            <a:lvl1pPr>
              <a:defRPr/>
            </a:lvl1pPr>
          </a:lstStyle>
          <a:p>
            <a:pPr>
              <a:defRPr/>
            </a:pPr>
            <a:r>
              <a:rPr lang="en-US"/>
              <a:t>Gravity and Light</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r>
              <a:rPr lang="en-US"/>
              <a:t>FYS 003-009, Fall 2025</a:t>
            </a:r>
          </a:p>
        </p:txBody>
      </p:sp>
      <p:sp>
        <p:nvSpPr>
          <p:cNvPr id="5" name="Footer Placeholder 9"/>
          <p:cNvSpPr>
            <a:spLocks noGrp="1"/>
          </p:cNvSpPr>
          <p:nvPr>
            <p:ph type="ftr" sz="quarter" idx="11"/>
          </p:nvPr>
        </p:nvSpPr>
        <p:spPr/>
        <p:txBody>
          <a:bodyPr/>
          <a:lstStyle>
            <a:lvl1pPr>
              <a:defRPr/>
            </a:lvl1pPr>
          </a:lstStyle>
          <a:p>
            <a:pPr>
              <a:defRPr/>
            </a:pPr>
            <a:r>
              <a:rPr lang="en-US"/>
              <a:t>Gravity and Light</a:t>
            </a:r>
          </a:p>
        </p:txBody>
      </p:sp>
      <p:sp>
        <p:nvSpPr>
          <p:cNvPr id="6" name="Slide Number Placeholder 21"/>
          <p:cNvSpPr>
            <a:spLocks noGrp="1"/>
          </p:cNvSpPr>
          <p:nvPr>
            <p:ph type="sldNum" sz="quarter" idx="12"/>
          </p:nvPr>
        </p:nvSpPr>
        <p:spPr/>
        <p:txBody>
          <a:bodyPr/>
          <a:lstStyle>
            <a:lvl1pPr>
              <a:defRPr/>
            </a:lvl1pPr>
          </a:lstStyle>
          <a:p>
            <a:pPr>
              <a:defRPr/>
            </a:pPr>
            <a:fld id="{8A6477BA-C0FE-43DC-BA2C-B1D1819D04DA}" type="slidenum">
              <a:rPr lang="en-US"/>
              <a:pPr>
                <a:defRPr/>
              </a:pPr>
              <a:t>‹#›</a:t>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r>
              <a:rPr lang="en-US"/>
              <a:t>FYS 003-009, Fall 2025</a:t>
            </a:r>
          </a:p>
        </p:txBody>
      </p:sp>
      <p:sp>
        <p:nvSpPr>
          <p:cNvPr id="5" name="Footer Placeholder 9"/>
          <p:cNvSpPr>
            <a:spLocks noGrp="1"/>
          </p:cNvSpPr>
          <p:nvPr>
            <p:ph type="ftr" sz="quarter" idx="11"/>
          </p:nvPr>
        </p:nvSpPr>
        <p:spPr/>
        <p:txBody>
          <a:bodyPr/>
          <a:lstStyle>
            <a:lvl1pPr>
              <a:defRPr/>
            </a:lvl1pPr>
          </a:lstStyle>
          <a:p>
            <a:pPr>
              <a:defRPr/>
            </a:pPr>
            <a:r>
              <a:rPr lang="en-US"/>
              <a:t>Gravity and Light</a:t>
            </a:r>
          </a:p>
        </p:txBody>
      </p:sp>
      <p:sp>
        <p:nvSpPr>
          <p:cNvPr id="6" name="Slide Number Placeholder 21"/>
          <p:cNvSpPr>
            <a:spLocks noGrp="1"/>
          </p:cNvSpPr>
          <p:nvPr>
            <p:ph type="sldNum" sz="quarter" idx="12"/>
          </p:nvPr>
        </p:nvSpPr>
        <p:spPr/>
        <p:txBody>
          <a:bodyPr/>
          <a:lstStyle>
            <a:lvl1pPr>
              <a:defRPr/>
            </a:lvl1pPr>
          </a:lstStyle>
          <a:p>
            <a:pPr>
              <a:defRPr/>
            </a:pPr>
            <a:fld id="{9C58BF5F-4909-41A9-A8E1-E28425F1B782}" type="slidenum">
              <a:rPr lang="en-US"/>
              <a:pPr>
                <a:defRPr/>
              </a:pPr>
              <a:t>‹#›</a:t>
            </a:fld>
            <a:endParaRPr 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842682"/>
            <a:ext cx="8229600" cy="52533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p:nvPr>
        </p:nvSpPr>
        <p:spPr/>
        <p:txBody>
          <a:bodyPr rtlCol="0"/>
          <a:lstStyle/>
          <a:p>
            <a:r>
              <a:rPr lang="en-US" dirty="0"/>
              <a:t>Click to edit Master title style</a:t>
            </a:r>
          </a:p>
        </p:txBody>
      </p:sp>
      <p:sp>
        <p:nvSpPr>
          <p:cNvPr id="4" name="Date Placeholder 23"/>
          <p:cNvSpPr>
            <a:spLocks noGrp="1"/>
          </p:cNvSpPr>
          <p:nvPr>
            <p:ph type="dt" sz="half" idx="10"/>
          </p:nvPr>
        </p:nvSpPr>
        <p:spPr/>
        <p:txBody>
          <a:bodyPr/>
          <a:lstStyle>
            <a:lvl1pPr>
              <a:defRPr/>
            </a:lvl1pPr>
          </a:lstStyle>
          <a:p>
            <a:pPr>
              <a:defRPr/>
            </a:pPr>
            <a:r>
              <a:rPr lang="en-US"/>
              <a:t>FYS 003-009, Fall 2025</a:t>
            </a:r>
          </a:p>
        </p:txBody>
      </p:sp>
      <p:sp>
        <p:nvSpPr>
          <p:cNvPr id="5" name="Footer Placeholder 9"/>
          <p:cNvSpPr>
            <a:spLocks noGrp="1"/>
          </p:cNvSpPr>
          <p:nvPr>
            <p:ph type="ftr" sz="quarter" idx="11"/>
          </p:nvPr>
        </p:nvSpPr>
        <p:spPr/>
        <p:txBody>
          <a:bodyPr/>
          <a:lstStyle>
            <a:lvl1pPr>
              <a:defRPr/>
            </a:lvl1pPr>
          </a:lstStyle>
          <a:p>
            <a:pPr>
              <a:defRPr/>
            </a:pPr>
            <a:r>
              <a:rPr lang="en-US"/>
              <a:t>Gravity and Light</a:t>
            </a:r>
          </a:p>
        </p:txBody>
      </p:sp>
      <p:sp>
        <p:nvSpPr>
          <p:cNvPr id="6" name="Slide Number Placeholder 21"/>
          <p:cNvSpPr>
            <a:spLocks noGrp="1"/>
          </p:cNvSpPr>
          <p:nvPr>
            <p:ph type="sldNum" sz="quarter" idx="12"/>
          </p:nvPr>
        </p:nvSpPr>
        <p:spPr/>
        <p:txBody>
          <a:bodyPr/>
          <a:lstStyle>
            <a:lvl1pPr>
              <a:defRPr/>
            </a:lvl1pPr>
          </a:lstStyle>
          <a:p>
            <a:pPr>
              <a:defRPr/>
            </a:pPr>
            <a:fld id="{E90A356B-319B-4464-B0C8-0B3395D72FC7}" type="slidenum">
              <a:rPr lang="en-US"/>
              <a:pPr>
                <a:defRPr/>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p:cNvCxnSpPr/>
          <p:nvPr/>
        </p:nvCxnSpPr>
        <p:spPr>
          <a:xfrm>
            <a:off x="685800" y="4916488"/>
            <a:ext cx="7924800" cy="4762"/>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3505200"/>
            <a:ext cx="7924800" cy="1371600"/>
          </a:xfrm>
        </p:spPr>
        <p:txBody>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lang="en-US"/>
              <a:t>Click to edit Master title style</a:t>
            </a:r>
          </a:p>
        </p:txBody>
      </p:sp>
      <p:sp>
        <p:nvSpPr>
          <p:cNvPr id="3" name="Text Placeholder 2"/>
          <p:cNvSpPr>
            <a:spLocks noGrp="1"/>
          </p:cNvSpPr>
          <p:nvPr>
            <p:ph type="body" idx="1"/>
          </p:nvPr>
        </p:nvSpPr>
        <p:spPr>
          <a:xfrm>
            <a:off x="685800" y="4958864"/>
            <a:ext cx="7924800" cy="984736"/>
          </a:xfrm>
        </p:spPr>
        <p:txBody>
          <a:bodyPr/>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FYS 003-009, Fall 2025</a:t>
            </a:r>
          </a:p>
        </p:txBody>
      </p:sp>
      <p:sp>
        <p:nvSpPr>
          <p:cNvPr id="6" name="Footer Placeholder 4"/>
          <p:cNvSpPr>
            <a:spLocks noGrp="1"/>
          </p:cNvSpPr>
          <p:nvPr>
            <p:ph type="ftr" sz="quarter" idx="11"/>
          </p:nvPr>
        </p:nvSpPr>
        <p:spPr/>
        <p:txBody>
          <a:bodyPr/>
          <a:lstStyle>
            <a:lvl1pPr>
              <a:defRPr/>
            </a:lvl1pPr>
          </a:lstStyle>
          <a:p>
            <a:pPr>
              <a:defRPr/>
            </a:pPr>
            <a:r>
              <a:rPr lang="en-US"/>
              <a:t>Gravity and Light</a:t>
            </a:r>
          </a:p>
        </p:txBody>
      </p:sp>
      <p:sp>
        <p:nvSpPr>
          <p:cNvPr id="7" name="Slide Number Placeholder 5"/>
          <p:cNvSpPr>
            <a:spLocks noGrp="1"/>
          </p:cNvSpPr>
          <p:nvPr>
            <p:ph type="sldNum" sz="quarter" idx="12"/>
          </p:nvPr>
        </p:nvSpPr>
        <p:spPr/>
        <p:txBody>
          <a:bodyPr/>
          <a:lstStyle>
            <a:lvl1pPr>
              <a:defRPr/>
            </a:lvl1pPr>
          </a:lstStyle>
          <a:p>
            <a:pPr>
              <a:defRPr/>
            </a:pPr>
            <a:fld id="{3CE645E1-90A1-4912-B12B-9A52EB98049B}" type="slidenum">
              <a:rPr lang="en-US"/>
              <a:pPr>
                <a:defRPr/>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10"/>
          <p:cNvSpPr>
            <a:spLocks noGrp="1"/>
          </p:cNvSpPr>
          <p:nvPr>
            <p:ph sz="half" idx="1"/>
          </p:nvPr>
        </p:nvSpPr>
        <p:spPr>
          <a:xfrm>
            <a:off x="457200" y="860612"/>
            <a:ext cx="4059936" cy="523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2"/>
          </p:nvPr>
        </p:nvSpPr>
        <p:spPr>
          <a:xfrm>
            <a:off x="4648200" y="887506"/>
            <a:ext cx="4059936" cy="5208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r>
              <a:rPr lang="en-US"/>
              <a:t>FYS 003-009, Fall 2025</a:t>
            </a:r>
          </a:p>
        </p:txBody>
      </p:sp>
      <p:sp>
        <p:nvSpPr>
          <p:cNvPr id="6" name="Footer Placeholder 9"/>
          <p:cNvSpPr>
            <a:spLocks noGrp="1"/>
          </p:cNvSpPr>
          <p:nvPr>
            <p:ph type="ftr" sz="quarter" idx="11"/>
          </p:nvPr>
        </p:nvSpPr>
        <p:spPr/>
        <p:txBody>
          <a:bodyPr/>
          <a:lstStyle>
            <a:lvl1pPr>
              <a:defRPr/>
            </a:lvl1pPr>
          </a:lstStyle>
          <a:p>
            <a:pPr>
              <a:defRPr/>
            </a:pPr>
            <a:r>
              <a:rPr lang="en-US"/>
              <a:t>Gravity and Light</a:t>
            </a:r>
          </a:p>
        </p:txBody>
      </p:sp>
      <p:sp>
        <p:nvSpPr>
          <p:cNvPr id="7" name="Slide Number Placeholder 21"/>
          <p:cNvSpPr>
            <a:spLocks noGrp="1"/>
          </p:cNvSpPr>
          <p:nvPr>
            <p:ph type="sldNum" sz="quarter" idx="12"/>
          </p:nvPr>
        </p:nvSpPr>
        <p:spPr/>
        <p:txBody>
          <a:bodyPr/>
          <a:lstStyle>
            <a:lvl1pPr>
              <a:defRPr/>
            </a:lvl1pPr>
          </a:lstStyle>
          <a:p>
            <a:pPr>
              <a:defRPr/>
            </a:pPr>
            <a:fld id="{FCF0EE1C-4331-404C-896E-BA47E84C35EE}" type="slidenum">
              <a:rPr lang="en-US"/>
              <a:pPr>
                <a:defRPr/>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563563" y="2179638"/>
            <a:ext cx="3748087"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54563" y="2179638"/>
            <a:ext cx="3749675"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p:cNvSpPr>
            <a:spLocks noGrp="1"/>
          </p:cNvSpPr>
          <p:nvPr>
            <p:ph sz="quarter" idx="4"/>
          </p:nvPr>
        </p:nvSpPr>
        <p:spPr>
          <a:xfrm>
            <a:off x="4649788" y="2201896"/>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7200" y="155448"/>
            <a:ext cx="8229600" cy="1143000"/>
          </a:xfrm>
        </p:spPr>
        <p:txBody>
          <a:bodyPr/>
          <a:lstStyle>
            <a:lvl1pPr>
              <a:defRPr/>
            </a:lvl1pPr>
          </a:lstStyle>
          <a:p>
            <a:r>
              <a:rPr lang="en-US"/>
              <a:t>Click to edit Master title style</a:t>
            </a:r>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9" name="Slide Number Placeholder 8"/>
          <p:cNvSpPr>
            <a:spLocks noGrp="1"/>
          </p:cNvSpPr>
          <p:nvPr>
            <p:ph type="sldNum" sz="quarter" idx="10"/>
          </p:nvPr>
        </p:nvSpPr>
        <p:spPr/>
        <p:txBody>
          <a:bodyPr/>
          <a:lstStyle>
            <a:lvl1pPr>
              <a:defRPr/>
            </a:lvl1pPr>
          </a:lstStyle>
          <a:p>
            <a:pPr>
              <a:defRPr/>
            </a:pPr>
            <a:fld id="{035CD792-0866-4F2B-B91B-7BB1DB7C10F8}" type="slidenum">
              <a:rPr lang="en-US"/>
              <a:pPr>
                <a:defRPr/>
              </a:pPr>
              <a:t>‹#›</a:t>
            </a:fld>
            <a:endParaRPr lang="en-US"/>
          </a:p>
        </p:txBody>
      </p:sp>
      <p:sp>
        <p:nvSpPr>
          <p:cNvPr id="10" name="Footer Placeholder 7"/>
          <p:cNvSpPr>
            <a:spLocks noGrp="1"/>
          </p:cNvSpPr>
          <p:nvPr>
            <p:ph type="ftr" sz="quarter" idx="11"/>
          </p:nvPr>
        </p:nvSpPr>
        <p:spPr/>
        <p:txBody>
          <a:bodyPr/>
          <a:lstStyle>
            <a:lvl1pPr>
              <a:defRPr/>
            </a:lvl1pPr>
          </a:lstStyle>
          <a:p>
            <a:pPr>
              <a:defRPr/>
            </a:pPr>
            <a:r>
              <a:rPr lang="en-US"/>
              <a:t>Gravity and Light</a:t>
            </a:r>
          </a:p>
        </p:txBody>
      </p:sp>
      <p:sp>
        <p:nvSpPr>
          <p:cNvPr id="11" name="Date Placeholder 6"/>
          <p:cNvSpPr>
            <a:spLocks noGrp="1"/>
          </p:cNvSpPr>
          <p:nvPr>
            <p:ph type="dt" sz="half" idx="12"/>
          </p:nvPr>
        </p:nvSpPr>
        <p:spPr/>
        <p:txBody>
          <a:bodyPr/>
          <a:lstStyle>
            <a:lvl1pPr>
              <a:defRPr/>
            </a:lvl1pPr>
          </a:lstStyle>
          <a:p>
            <a:pPr>
              <a:defRPr/>
            </a:pPr>
            <a:r>
              <a:rPr lang="en-US"/>
              <a:t>FYS 003-009, Fall 2025</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r>
              <a:rPr lang="en-US"/>
              <a:t>FYS 003-009, Fall 2025</a:t>
            </a:r>
          </a:p>
        </p:txBody>
      </p:sp>
      <p:sp>
        <p:nvSpPr>
          <p:cNvPr id="4" name="Footer Placeholder 9"/>
          <p:cNvSpPr>
            <a:spLocks noGrp="1"/>
          </p:cNvSpPr>
          <p:nvPr>
            <p:ph type="ftr" sz="quarter" idx="11"/>
          </p:nvPr>
        </p:nvSpPr>
        <p:spPr/>
        <p:txBody>
          <a:bodyPr/>
          <a:lstStyle>
            <a:lvl1pPr>
              <a:defRPr/>
            </a:lvl1pPr>
          </a:lstStyle>
          <a:p>
            <a:pPr>
              <a:defRPr/>
            </a:pPr>
            <a:r>
              <a:rPr lang="en-US"/>
              <a:t>Gravity and Light</a:t>
            </a:r>
          </a:p>
        </p:txBody>
      </p:sp>
      <p:sp>
        <p:nvSpPr>
          <p:cNvPr id="5" name="Slide Number Placeholder 21"/>
          <p:cNvSpPr>
            <a:spLocks noGrp="1"/>
          </p:cNvSpPr>
          <p:nvPr>
            <p:ph type="sldNum" sz="quarter" idx="12"/>
          </p:nvPr>
        </p:nvSpPr>
        <p:spPr/>
        <p:txBody>
          <a:bodyPr/>
          <a:lstStyle>
            <a:lvl1pPr>
              <a:defRPr/>
            </a:lvl1pPr>
          </a:lstStyle>
          <a:p>
            <a:pPr>
              <a:defRPr/>
            </a:pPr>
            <a:fld id="{D3A57312-FF8A-46D4-96EA-80FA0C7338BA}" type="slidenum">
              <a:rPr lang="en-US"/>
              <a:pPr>
                <a:defRPr/>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3"/>
          <p:cNvSpPr>
            <a:spLocks noGrp="1"/>
          </p:cNvSpPr>
          <p:nvPr>
            <p:ph type="dt" sz="half" idx="10"/>
          </p:nvPr>
        </p:nvSpPr>
        <p:spPr/>
        <p:txBody>
          <a:bodyPr/>
          <a:lstStyle>
            <a:lvl1pPr>
              <a:defRPr/>
            </a:lvl1pPr>
          </a:lstStyle>
          <a:p>
            <a:pPr>
              <a:defRPr/>
            </a:pPr>
            <a:r>
              <a:rPr lang="en-US"/>
              <a:t>FYS 003-009, Fall 2025</a:t>
            </a:r>
          </a:p>
        </p:txBody>
      </p:sp>
      <p:sp>
        <p:nvSpPr>
          <p:cNvPr id="3" name="Footer Placeholder 9"/>
          <p:cNvSpPr>
            <a:spLocks noGrp="1"/>
          </p:cNvSpPr>
          <p:nvPr>
            <p:ph type="ftr" sz="quarter" idx="11"/>
          </p:nvPr>
        </p:nvSpPr>
        <p:spPr/>
        <p:txBody>
          <a:bodyPr/>
          <a:lstStyle>
            <a:lvl1pPr>
              <a:defRPr/>
            </a:lvl1pPr>
          </a:lstStyle>
          <a:p>
            <a:pPr>
              <a:defRPr/>
            </a:pPr>
            <a:r>
              <a:rPr lang="en-US"/>
              <a:t>Gravity and Light</a:t>
            </a:r>
          </a:p>
        </p:txBody>
      </p:sp>
      <p:sp>
        <p:nvSpPr>
          <p:cNvPr id="4" name="Slide Number Placeholder 21"/>
          <p:cNvSpPr>
            <a:spLocks noGrp="1"/>
          </p:cNvSpPr>
          <p:nvPr>
            <p:ph type="sldNum" sz="quarter" idx="12"/>
          </p:nvPr>
        </p:nvSpPr>
        <p:spPr/>
        <p:txBody>
          <a:bodyPr/>
          <a:lstStyle>
            <a:lvl1pPr>
              <a:defRPr/>
            </a:lvl1pPr>
          </a:lstStyle>
          <a:p>
            <a:pPr>
              <a:defRPr/>
            </a:pPr>
            <a:fld id="{54CAE5BE-A1A9-43C8-BF7A-9F476107F46D}" type="slidenum">
              <a:rPr lang="en-US"/>
              <a:pPr>
                <a:defRPr/>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2"/>
          </p:nvPr>
        </p:nvSpPr>
        <p:spPr>
          <a:xfrm>
            <a:off x="6781800" y="1600200"/>
            <a:ext cx="1984248" cy="3733800"/>
          </a:xfrm>
        </p:spPr>
        <p:txBody>
          <a:bodyPr/>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31" name="Title 30"/>
          <p:cNvSpPr>
            <a:spLocks noGrp="1"/>
          </p:cNvSpPr>
          <p:nvPr>
            <p:ph type="title"/>
          </p:nvPr>
        </p:nvSpPr>
        <p:spPr>
          <a:xfrm>
            <a:off x="6781800" y="457200"/>
            <a:ext cx="19812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a:t>Click to edit Master title style</a:t>
            </a:r>
          </a:p>
        </p:txBody>
      </p:sp>
      <p:sp>
        <p:nvSpPr>
          <p:cNvPr id="5" name="Date Placeholder 23"/>
          <p:cNvSpPr>
            <a:spLocks noGrp="1"/>
          </p:cNvSpPr>
          <p:nvPr>
            <p:ph type="dt" sz="half" idx="10"/>
          </p:nvPr>
        </p:nvSpPr>
        <p:spPr/>
        <p:txBody>
          <a:bodyPr/>
          <a:lstStyle>
            <a:lvl1pPr>
              <a:defRPr/>
            </a:lvl1pPr>
          </a:lstStyle>
          <a:p>
            <a:pPr>
              <a:defRPr/>
            </a:pPr>
            <a:r>
              <a:rPr lang="en-US"/>
              <a:t>FYS 003-009, Fall 2025</a:t>
            </a:r>
          </a:p>
        </p:txBody>
      </p:sp>
      <p:sp>
        <p:nvSpPr>
          <p:cNvPr id="6" name="Footer Placeholder 9"/>
          <p:cNvSpPr>
            <a:spLocks noGrp="1"/>
          </p:cNvSpPr>
          <p:nvPr>
            <p:ph type="ftr" sz="quarter" idx="11"/>
          </p:nvPr>
        </p:nvSpPr>
        <p:spPr/>
        <p:txBody>
          <a:bodyPr/>
          <a:lstStyle>
            <a:lvl1pPr>
              <a:defRPr/>
            </a:lvl1pPr>
          </a:lstStyle>
          <a:p>
            <a:pPr>
              <a:defRPr/>
            </a:pPr>
            <a:r>
              <a:rPr lang="en-US"/>
              <a:t>Gravity and Light</a:t>
            </a:r>
          </a:p>
        </p:txBody>
      </p:sp>
      <p:sp>
        <p:nvSpPr>
          <p:cNvPr id="7" name="Slide Number Placeholder 21"/>
          <p:cNvSpPr>
            <a:spLocks noGrp="1"/>
          </p:cNvSpPr>
          <p:nvPr>
            <p:ph type="sldNum" sz="quarter" idx="12"/>
          </p:nvPr>
        </p:nvSpPr>
        <p:spPr/>
        <p:txBody>
          <a:bodyPr/>
          <a:lstStyle>
            <a:lvl1pPr>
              <a:defRPr/>
            </a:lvl1pPr>
          </a:lstStyle>
          <a:p>
            <a:pPr>
              <a:defRPr/>
            </a:pPr>
            <a:fld id="{AFB0AA36-DA90-407E-834C-EA05104A2EDD}" type="slidenum">
              <a:rPr lang="en-US"/>
              <a:pPr>
                <a:defRPr/>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a:t>Click to edit Master title style</a:t>
            </a:r>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normAutofit/>
          </a:bodyPr>
          <a:lstStyle>
            <a:lvl1pPr marL="0" indent="0">
              <a:buNone/>
              <a:defRPr sz="3200">
                <a:solidFill>
                  <a:schemeClr val="bg1"/>
                </a:solidFill>
              </a:defRPr>
            </a:lvl1pPr>
          </a:lstStyle>
          <a:p>
            <a:pPr lvl="0"/>
            <a:r>
              <a:rPr lang="en-US" noProof="0"/>
              <a:t>Click icon to add picture</a:t>
            </a:r>
          </a:p>
        </p:txBody>
      </p:sp>
      <p:sp>
        <p:nvSpPr>
          <p:cNvPr id="4" name="Text Placeholder 3"/>
          <p:cNvSpPr>
            <a:spLocks noGrp="1"/>
          </p:cNvSpPr>
          <p:nvPr>
            <p:ph type="body" sz="half" idx="2"/>
          </p:nvPr>
        </p:nvSpPr>
        <p:spPr>
          <a:xfrm>
            <a:off x="6629400" y="1600200"/>
            <a:ext cx="2057400" cy="4419600"/>
          </a:xfrm>
        </p:spPr>
        <p:txBody>
          <a:bodyPr/>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a:r>
              <a:rPr lang="en-US"/>
              <a:t>Click to edit Master text styles</a:t>
            </a:r>
          </a:p>
        </p:txBody>
      </p:sp>
      <p:sp>
        <p:nvSpPr>
          <p:cNvPr id="5" name="Date Placeholder 23"/>
          <p:cNvSpPr>
            <a:spLocks noGrp="1"/>
          </p:cNvSpPr>
          <p:nvPr>
            <p:ph type="dt" sz="half" idx="10"/>
          </p:nvPr>
        </p:nvSpPr>
        <p:spPr/>
        <p:txBody>
          <a:bodyPr/>
          <a:lstStyle>
            <a:lvl1pPr>
              <a:defRPr/>
            </a:lvl1pPr>
          </a:lstStyle>
          <a:p>
            <a:pPr>
              <a:defRPr/>
            </a:pPr>
            <a:r>
              <a:rPr lang="en-US"/>
              <a:t>FYS 003-009, Fall 2025</a:t>
            </a:r>
          </a:p>
        </p:txBody>
      </p:sp>
      <p:sp>
        <p:nvSpPr>
          <p:cNvPr id="6" name="Footer Placeholder 9"/>
          <p:cNvSpPr>
            <a:spLocks noGrp="1"/>
          </p:cNvSpPr>
          <p:nvPr>
            <p:ph type="ftr" sz="quarter" idx="11"/>
          </p:nvPr>
        </p:nvSpPr>
        <p:spPr/>
        <p:txBody>
          <a:bodyPr/>
          <a:lstStyle>
            <a:lvl1pPr>
              <a:defRPr/>
            </a:lvl1pPr>
          </a:lstStyle>
          <a:p>
            <a:pPr>
              <a:defRPr/>
            </a:pPr>
            <a:r>
              <a:rPr lang="en-US"/>
              <a:t>Gravity and Light</a:t>
            </a:r>
          </a:p>
        </p:txBody>
      </p:sp>
      <p:sp>
        <p:nvSpPr>
          <p:cNvPr id="7" name="Slide Number Placeholder 21"/>
          <p:cNvSpPr>
            <a:spLocks noGrp="1"/>
          </p:cNvSpPr>
          <p:nvPr>
            <p:ph type="sldNum" sz="quarter" idx="12"/>
          </p:nvPr>
        </p:nvSpPr>
        <p:spPr/>
        <p:txBody>
          <a:bodyPr/>
          <a:lstStyle>
            <a:lvl1pPr>
              <a:defRPr/>
            </a:lvl1pPr>
          </a:lstStyle>
          <a:p>
            <a:pPr>
              <a:defRPr/>
            </a:pPr>
            <a:fld id="{AC83ED25-4A2B-4DEB-A4DF-443842546A98}" type="slidenum">
              <a:rPr lang="en-US"/>
              <a:pPr>
                <a:defRPr/>
              </a:pPr>
              <a:t>‹#›</a:t>
            </a:fld>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ext Placeholder 8"/>
          <p:cNvSpPr>
            <a:spLocks noGrp="1"/>
          </p:cNvSpPr>
          <p:nvPr>
            <p:ph type="body" idx="1"/>
          </p:nvPr>
        </p:nvSpPr>
        <p:spPr bwMode="auto">
          <a:xfrm>
            <a:off x="457200" y="869950"/>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5791200" y="6203950"/>
            <a:ext cx="2590800" cy="384175"/>
          </a:xfrm>
          <a:prstGeom prst="rect">
            <a:avLst/>
          </a:prstGeom>
        </p:spPr>
        <p:txBody>
          <a:bodyPr vert="horz" anchor="ctr" anchorCtr="0"/>
          <a:lstStyle>
            <a:lvl1pPr algn="l" eaLnBrk="1" latinLnBrk="0" hangingPunct="1">
              <a:defRPr kumimoji="0" sz="1200">
                <a:solidFill>
                  <a:schemeClr val="tx2"/>
                </a:solidFill>
              </a:defRPr>
            </a:lvl1pPr>
          </a:lstStyle>
          <a:p>
            <a:pPr>
              <a:defRPr/>
            </a:pPr>
            <a:r>
              <a:rPr lang="en-US"/>
              <a:t>FYS 003-009, Fall 2025</a:t>
            </a:r>
          </a:p>
        </p:txBody>
      </p:sp>
      <p:sp>
        <p:nvSpPr>
          <p:cNvPr id="10" name="Footer Placeholder 9"/>
          <p:cNvSpPr>
            <a:spLocks noGrp="1"/>
          </p:cNvSpPr>
          <p:nvPr>
            <p:ph type="ftr" sz="quarter" idx="3"/>
          </p:nvPr>
        </p:nvSpPr>
        <p:spPr>
          <a:xfrm>
            <a:off x="2133600" y="6203950"/>
            <a:ext cx="3581400" cy="384175"/>
          </a:xfrm>
          <a:prstGeom prst="rect">
            <a:avLst/>
          </a:prstGeom>
        </p:spPr>
        <p:txBody>
          <a:bodyPr vert="horz" anchor="ctr" anchorCtr="0"/>
          <a:lstStyle>
            <a:lvl1pPr algn="r" eaLnBrk="1" latinLnBrk="0" hangingPunct="1">
              <a:defRPr kumimoji="0" sz="1200">
                <a:solidFill>
                  <a:schemeClr val="tx2"/>
                </a:solidFill>
              </a:defRPr>
            </a:lvl1pPr>
          </a:lstStyle>
          <a:p>
            <a:pPr>
              <a:defRPr/>
            </a:pPr>
            <a:r>
              <a:rPr lang="en-US"/>
              <a:t>Gravity and Light</a:t>
            </a:r>
          </a:p>
        </p:txBody>
      </p:sp>
      <p:sp>
        <p:nvSpPr>
          <p:cNvPr id="22" name="Slide Number Placeholder 21"/>
          <p:cNvSpPr>
            <a:spLocks noGrp="1"/>
          </p:cNvSpPr>
          <p:nvPr>
            <p:ph type="sldNum" sz="quarter" idx="4"/>
          </p:nvPr>
        </p:nvSpPr>
        <p:spPr>
          <a:xfrm>
            <a:off x="8410575" y="6181725"/>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pPr>
              <a:defRPr/>
            </a:pPr>
            <a:fld id="{3ACACD27-BFAE-41B6-A036-A10C34E5DC05}" type="slidenum">
              <a:rPr lang="en-US"/>
              <a:pPr>
                <a:defRPr/>
              </a:pPr>
              <a:t>‹#›</a:t>
            </a:fld>
            <a:endParaRPr lang="en-US"/>
          </a:p>
        </p:txBody>
      </p:sp>
      <p:sp>
        <p:nvSpPr>
          <p:cNvPr id="5" name="Title Placeholder 4"/>
          <p:cNvSpPr>
            <a:spLocks noGrp="1"/>
          </p:cNvSpPr>
          <p:nvPr>
            <p:ph type="title"/>
          </p:nvPr>
        </p:nvSpPr>
        <p:spPr>
          <a:xfrm>
            <a:off x="457200" y="152400"/>
            <a:ext cx="8229600" cy="627063"/>
          </a:xfrm>
          <a:prstGeom prst="rect">
            <a:avLst/>
          </a:prstGeom>
          <a:ln w="6350" cap="rnd">
            <a:noFill/>
          </a:ln>
        </p:spPr>
        <p:txBody>
          <a:bodyPr vert="horz" anchor="b" anchorCtr="0">
            <a:noAutofit/>
          </a:bodyPr>
          <a:lstStyle/>
          <a:p>
            <a:r>
              <a:rPr lang="en-US" dirty="0"/>
              <a:t>Click to edit Master title style</a:t>
            </a:r>
          </a:p>
        </p:txBody>
      </p:sp>
    </p:spTree>
  </p:cSld>
  <p:clrMap bg1="dk1" tx1="lt1" bg2="dk2" tx2="lt2" accent1="accent1" accent2="accent2" accent3="accent3" accent4="accent4" accent5="accent5" accent6="accent6" hlink="hlink" folHlink="folHlink"/>
  <p:sldLayoutIdLst>
    <p:sldLayoutId id="2147484121" r:id="rId1"/>
    <p:sldLayoutId id="2147484113" r:id="rId2"/>
    <p:sldLayoutId id="2147484122" r:id="rId3"/>
    <p:sldLayoutId id="2147484114" r:id="rId4"/>
    <p:sldLayoutId id="2147484123" r:id="rId5"/>
    <p:sldLayoutId id="2147484115" r:id="rId6"/>
    <p:sldLayoutId id="2147484116" r:id="rId7"/>
    <p:sldLayoutId id="2147484117" r:id="rId8"/>
    <p:sldLayoutId id="2147484118" r:id="rId9"/>
    <p:sldLayoutId id="2147484119" r:id="rId10"/>
    <p:sldLayoutId id="2147484120" r:id="rId11"/>
  </p:sldLayoutIdLst>
  <p:transition spd="med">
    <p:fade/>
  </p:transition>
  <p:hf hdr="0"/>
  <p:txStyles>
    <p:titleStyle>
      <a:lvl1pPr algn="l" rtl="0" eaLnBrk="0" fontAlgn="base" hangingPunct="0">
        <a:spcBef>
          <a:spcPct val="0"/>
        </a:spcBef>
        <a:spcAft>
          <a:spcPct val="0"/>
        </a:spcAft>
        <a:defRPr lang="en-US" sz="40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vl2pPr algn="l" rtl="0" eaLnBrk="0" fontAlgn="base" hangingPunct="0">
        <a:spcBef>
          <a:spcPct val="0"/>
        </a:spcBef>
        <a:spcAft>
          <a:spcPct val="0"/>
        </a:spcAft>
        <a:defRPr sz="4000">
          <a:solidFill>
            <a:srgbClr val="F9F9F9"/>
          </a:solidFill>
          <a:latin typeface="Constantia" pitchFamily="18" charset="0"/>
        </a:defRPr>
      </a:lvl2pPr>
      <a:lvl3pPr algn="l" rtl="0" eaLnBrk="0" fontAlgn="base" hangingPunct="0">
        <a:spcBef>
          <a:spcPct val="0"/>
        </a:spcBef>
        <a:spcAft>
          <a:spcPct val="0"/>
        </a:spcAft>
        <a:defRPr sz="4000">
          <a:solidFill>
            <a:srgbClr val="F9F9F9"/>
          </a:solidFill>
          <a:latin typeface="Constantia" pitchFamily="18" charset="0"/>
        </a:defRPr>
      </a:lvl3pPr>
      <a:lvl4pPr algn="l" rtl="0" eaLnBrk="0" fontAlgn="base" hangingPunct="0">
        <a:spcBef>
          <a:spcPct val="0"/>
        </a:spcBef>
        <a:spcAft>
          <a:spcPct val="0"/>
        </a:spcAft>
        <a:defRPr sz="4000">
          <a:solidFill>
            <a:srgbClr val="F9F9F9"/>
          </a:solidFill>
          <a:latin typeface="Constantia" pitchFamily="18" charset="0"/>
        </a:defRPr>
      </a:lvl4pPr>
      <a:lvl5pPr algn="l" rtl="0" eaLnBrk="0" fontAlgn="base" hangingPunct="0">
        <a:spcBef>
          <a:spcPct val="0"/>
        </a:spcBef>
        <a:spcAft>
          <a:spcPct val="0"/>
        </a:spcAft>
        <a:defRPr sz="4000">
          <a:solidFill>
            <a:srgbClr val="F9F9F9"/>
          </a:solidFill>
          <a:latin typeface="Constantia" pitchFamily="18" charset="0"/>
        </a:defRPr>
      </a:lvl5pPr>
      <a:lvl6pPr marL="457200" algn="l" rtl="0" fontAlgn="base">
        <a:spcBef>
          <a:spcPct val="0"/>
        </a:spcBef>
        <a:spcAft>
          <a:spcPct val="0"/>
        </a:spcAft>
        <a:defRPr sz="4000">
          <a:solidFill>
            <a:srgbClr val="F9F9F9"/>
          </a:solidFill>
          <a:latin typeface="Constantia" pitchFamily="18" charset="0"/>
        </a:defRPr>
      </a:lvl6pPr>
      <a:lvl7pPr marL="914400" algn="l" rtl="0" fontAlgn="base">
        <a:spcBef>
          <a:spcPct val="0"/>
        </a:spcBef>
        <a:spcAft>
          <a:spcPct val="0"/>
        </a:spcAft>
        <a:defRPr sz="4000">
          <a:solidFill>
            <a:srgbClr val="F9F9F9"/>
          </a:solidFill>
          <a:latin typeface="Constantia" pitchFamily="18" charset="0"/>
        </a:defRPr>
      </a:lvl7pPr>
      <a:lvl8pPr marL="1371600" algn="l" rtl="0" fontAlgn="base">
        <a:spcBef>
          <a:spcPct val="0"/>
        </a:spcBef>
        <a:spcAft>
          <a:spcPct val="0"/>
        </a:spcAft>
        <a:defRPr sz="4000">
          <a:solidFill>
            <a:srgbClr val="F9F9F9"/>
          </a:solidFill>
          <a:latin typeface="Constantia" pitchFamily="18" charset="0"/>
        </a:defRPr>
      </a:lvl8pPr>
      <a:lvl9pPr marL="1828800" algn="l" rtl="0" fontAlgn="base">
        <a:spcBef>
          <a:spcPct val="0"/>
        </a:spcBef>
        <a:spcAft>
          <a:spcPct val="0"/>
        </a:spcAft>
        <a:defRPr sz="4000">
          <a:solidFill>
            <a:srgbClr val="F9F9F9"/>
          </a:solidFill>
          <a:latin typeface="Constantia" pitchFamily="18" charset="0"/>
        </a:defRPr>
      </a:lvl9pPr>
    </p:titleStyle>
    <p:bodyStyle>
      <a:lvl1pPr marL="273050" indent="-273050" algn="l" rtl="0" eaLnBrk="0" fontAlgn="base" hangingPunct="0">
        <a:spcBef>
          <a:spcPts val="600"/>
        </a:spcBef>
        <a:spcAft>
          <a:spcPct val="0"/>
        </a:spcAft>
        <a:buClr>
          <a:schemeClr val="accent2"/>
        </a:buClr>
        <a:buSzPct val="85000"/>
        <a:buFont typeface="Wingdings 2" pitchFamily="18" charset="2"/>
        <a:buChar char=""/>
        <a:defRPr sz="2600" kern="1200">
          <a:solidFill>
            <a:schemeClr val="tx1"/>
          </a:solidFill>
          <a:latin typeface="+mn-lt"/>
          <a:ea typeface="+mn-ea"/>
          <a:cs typeface="+mn-cs"/>
        </a:defRPr>
      </a:lvl1pPr>
      <a:lvl2pPr marL="639763" indent="-273050" algn="l" rtl="0" eaLnBrk="0" fontAlgn="base" hangingPunct="0">
        <a:spcBef>
          <a:spcPts val="300"/>
        </a:spcBef>
        <a:spcAft>
          <a:spcPct val="0"/>
        </a:spcAft>
        <a:buClr>
          <a:srgbClr val="D6903D"/>
        </a:buClr>
        <a:buSzPct val="85000"/>
        <a:buFont typeface="Wingdings 2" pitchFamily="18" charset="2"/>
        <a:buChar char=""/>
        <a:defRPr sz="2400" kern="1200">
          <a:solidFill>
            <a:schemeClr val="tx2"/>
          </a:solidFill>
          <a:latin typeface="+mn-lt"/>
          <a:ea typeface="+mn-ea"/>
          <a:cs typeface="+mn-cs"/>
        </a:defRPr>
      </a:lvl2pPr>
      <a:lvl3pPr marL="1004888" indent="-228600" algn="l" rtl="0" eaLnBrk="0" fontAlgn="base" hangingPunct="0">
        <a:spcBef>
          <a:spcPts val="300"/>
        </a:spcBef>
        <a:spcAft>
          <a:spcPct val="0"/>
        </a:spcAft>
        <a:buClr>
          <a:srgbClr val="B37732"/>
        </a:buClr>
        <a:buSzPct val="85000"/>
        <a:buFont typeface="Wingdings 2" pitchFamily="18" charset="2"/>
        <a:buChar char=""/>
        <a:defRPr sz="2100" kern="1200">
          <a:solidFill>
            <a:schemeClr val="tx1"/>
          </a:solidFill>
          <a:latin typeface="+mn-lt"/>
          <a:ea typeface="+mn-ea"/>
          <a:cs typeface="+mn-cs"/>
        </a:defRPr>
      </a:lvl3pPr>
      <a:lvl4pPr marL="1279525" indent="-228600" algn="l" rtl="0" eaLnBrk="0" fontAlgn="base" hangingPunct="0">
        <a:spcBef>
          <a:spcPts val="300"/>
        </a:spcBef>
        <a:spcAft>
          <a:spcPct val="0"/>
        </a:spcAft>
        <a:buClr>
          <a:srgbClr val="D6903D"/>
        </a:buClr>
        <a:buSzPct val="85000"/>
        <a:buFont typeface="Wingdings 2" pitchFamily="18" charset="2"/>
        <a:buChar char=""/>
        <a:defRPr sz="1900" kern="1200">
          <a:solidFill>
            <a:schemeClr val="tx1"/>
          </a:solidFill>
          <a:latin typeface="+mn-lt"/>
          <a:ea typeface="+mn-ea"/>
          <a:cs typeface="+mn-cs"/>
        </a:defRPr>
      </a:lvl4pPr>
      <a:lvl5pPr marL="1554163" indent="-228600" algn="l" rtl="0" eaLnBrk="0" fontAlgn="base" hangingPunct="0">
        <a:spcBef>
          <a:spcPts val="338"/>
        </a:spcBef>
        <a:spcAft>
          <a:spcPct val="0"/>
        </a:spcAft>
        <a:buClr>
          <a:srgbClr val="D6903D"/>
        </a:buClr>
        <a:buSzPct val="85000"/>
        <a:buFont typeface="Wingdings 2"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oleObject" Targe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48075" y="2814520"/>
            <a:ext cx="3657600" cy="1143000"/>
          </a:xfrm>
        </p:spPr>
        <p:txBody>
          <a:bodyPr/>
          <a:lstStyle/>
          <a:p>
            <a:endParaRPr lang="en-US" dirty="0"/>
          </a:p>
        </p:txBody>
      </p:sp>
      <p:sp>
        <p:nvSpPr>
          <p:cNvPr id="3" name="Title 2"/>
          <p:cNvSpPr>
            <a:spLocks noGrp="1"/>
          </p:cNvSpPr>
          <p:nvPr>
            <p:ph type="ctrTitle"/>
          </p:nvPr>
        </p:nvSpPr>
        <p:spPr/>
        <p:txBody>
          <a:bodyPr/>
          <a:lstStyle/>
          <a:p>
            <a:r>
              <a:rPr lang="en-US" sz="4000" dirty="0"/>
              <a:t>Enlightened: </a:t>
            </a:r>
            <a:r>
              <a:rPr lang="en-US" sz="3200" dirty="0"/>
              <a:t>What we’ve learned from planets and light</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Slide Number Placeholder 4"/>
          <p:cNvSpPr>
            <a:spLocks noGrp="1"/>
          </p:cNvSpPr>
          <p:nvPr>
            <p:ph type="sldNum" sz="quarter" idx="11"/>
          </p:nvPr>
        </p:nvSpPr>
        <p:spPr/>
        <p:txBody>
          <a:bodyPr/>
          <a:lstStyle/>
          <a:p>
            <a:pPr>
              <a:defRPr/>
            </a:pPr>
            <a:fld id="{3EF533B3-5490-44CD-B89C-CA80B2500EC8}" type="slidenum">
              <a:rPr lang="en-US" smtClean="0"/>
              <a:pPr>
                <a:defRPr/>
              </a:pPr>
              <a:t>1</a:t>
            </a:fld>
            <a:endParaRPr lang="en-US"/>
          </a:p>
        </p:txBody>
      </p:sp>
      <p:sp>
        <p:nvSpPr>
          <p:cNvPr id="6" name="Footer Placeholder 5"/>
          <p:cNvSpPr>
            <a:spLocks noGrp="1"/>
          </p:cNvSpPr>
          <p:nvPr>
            <p:ph type="ftr" sz="quarter" idx="12"/>
          </p:nvPr>
        </p:nvSpPr>
        <p:spPr/>
        <p:txBody>
          <a:bodyPr/>
          <a:lstStyle/>
          <a:p>
            <a:pPr>
              <a:defRPr/>
            </a:pPr>
            <a:r>
              <a:rPr lang="en-US"/>
              <a:t>Gravity and Light</a:t>
            </a:r>
          </a:p>
        </p:txBody>
      </p:sp>
      <p:pic>
        <p:nvPicPr>
          <p:cNvPr id="8" name="Picture 7"/>
          <p:cNvPicPr>
            <a:picLocks noChangeAspect="1"/>
          </p:cNvPicPr>
          <p:nvPr/>
        </p:nvPicPr>
        <p:blipFill>
          <a:blip r:embed="rId2"/>
          <a:stretch>
            <a:fillRect/>
          </a:stretch>
        </p:blipFill>
        <p:spPr>
          <a:xfrm>
            <a:off x="650423" y="817460"/>
            <a:ext cx="4267222" cy="4608600"/>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Keplerian</a:t>
            </a:r>
            <a:r>
              <a:rPr lang="en-US" dirty="0"/>
              <a:t> Image Formation</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10</a:t>
            </a:fld>
            <a:endParaRPr lang="en-US"/>
          </a:p>
        </p:txBody>
      </p:sp>
      <p:pic>
        <p:nvPicPr>
          <p:cNvPr id="9" name="Picture 8" descr="2328f.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77880" y="971080"/>
            <a:ext cx="3878905" cy="2718896"/>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02430" y="1355130"/>
            <a:ext cx="3793960" cy="172822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69170" y="4081884"/>
            <a:ext cx="2918780" cy="1736817"/>
          </a:xfrm>
          <a:prstGeom prst="rect">
            <a:avLst/>
          </a:prstGeom>
        </p:spPr>
      </p:pic>
      <p:pic>
        <p:nvPicPr>
          <p:cNvPr id="12" name="Picture 11"/>
          <p:cNvPicPr>
            <a:picLocks noChangeAspect="1"/>
          </p:cNvPicPr>
          <p:nvPr/>
        </p:nvPicPr>
        <p:blipFill>
          <a:blip r:embed="rId5"/>
          <a:stretch>
            <a:fillRect/>
          </a:stretch>
        </p:blipFill>
        <p:spPr>
          <a:xfrm>
            <a:off x="4994455" y="3813050"/>
            <a:ext cx="3571664" cy="2009062"/>
          </a:xfrm>
          <a:prstGeom prst="rect">
            <a:avLst/>
          </a:prstGeom>
        </p:spPr>
      </p:pic>
    </p:spTree>
    <p:extLst>
      <p:ext uri="{BB962C8B-B14F-4D97-AF65-F5344CB8AC3E}">
        <p14:creationId xmlns:p14="http://schemas.microsoft.com/office/powerpoint/2010/main" val="80267182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People were divided over whether light “rays” consisted of particles (“corpuscular theory”) or waves.</a:t>
            </a:r>
          </a:p>
          <a:p>
            <a:r>
              <a:rPr lang="en-US" dirty="0"/>
              <a:t>If waves, then they should “interfere” (add or cancel out)</a:t>
            </a:r>
          </a:p>
        </p:txBody>
      </p:sp>
      <p:sp>
        <p:nvSpPr>
          <p:cNvPr id="3" name="Title 2"/>
          <p:cNvSpPr>
            <a:spLocks noGrp="1"/>
          </p:cNvSpPr>
          <p:nvPr>
            <p:ph type="title"/>
          </p:nvPr>
        </p:nvSpPr>
        <p:spPr/>
        <p:txBody>
          <a:bodyPr/>
          <a:lstStyle/>
          <a:p>
            <a:r>
              <a:rPr lang="en-US" dirty="0"/>
              <a:t>Nature of Light: Waves </a:t>
            </a:r>
            <a:r>
              <a:rPr lang="en-US"/>
              <a:t>or Particles?</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11</a:t>
            </a:fld>
            <a:endParaRPr lang="en-US"/>
          </a:p>
        </p:txBody>
      </p:sp>
      <p:pic>
        <p:nvPicPr>
          <p:cNvPr id="7" name="Picture 6" descr="water interference.png"/>
          <p:cNvPicPr>
            <a:picLocks noChangeAspect="1"/>
          </p:cNvPicPr>
          <p:nvPr/>
        </p:nvPicPr>
        <p:blipFill rotWithShape="1">
          <a:blip r:embed="rId2" cstate="print">
            <a:extLst>
              <a:ext uri="{28A0092B-C50C-407E-A947-70E740481C1C}">
                <a14:useLocalDpi xmlns:a14="http://schemas.microsoft.com/office/drawing/2010/main"/>
              </a:ext>
            </a:extLst>
          </a:blip>
          <a:srcRect l="4573" t="8013" r="2955" b="8538"/>
          <a:stretch/>
        </p:blipFill>
        <p:spPr>
          <a:xfrm>
            <a:off x="3688685" y="3198570"/>
            <a:ext cx="5108512" cy="2749117"/>
          </a:xfrm>
          <a:prstGeom prst="rect">
            <a:avLst/>
          </a:prstGeom>
        </p:spPr>
      </p:pic>
      <p:pic>
        <p:nvPicPr>
          <p:cNvPr id="10" name="Picture 9"/>
          <p:cNvPicPr>
            <a:picLocks noChangeAspect="1"/>
          </p:cNvPicPr>
          <p:nvPr/>
        </p:nvPicPr>
        <p:blipFill>
          <a:blip r:embed="rId3"/>
          <a:stretch>
            <a:fillRect/>
          </a:stretch>
        </p:blipFill>
        <p:spPr>
          <a:xfrm>
            <a:off x="808310" y="2622495"/>
            <a:ext cx="2534730" cy="2010303"/>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01070" y="4734770"/>
            <a:ext cx="3110805" cy="1462577"/>
          </a:xfrm>
          <a:prstGeom prst="rect">
            <a:avLst/>
          </a:prstGeom>
        </p:spPr>
      </p:pic>
      <p:sp>
        <p:nvSpPr>
          <p:cNvPr id="12" name="TextBox 11"/>
          <p:cNvSpPr txBox="1"/>
          <p:nvPr/>
        </p:nvSpPr>
        <p:spPr>
          <a:xfrm>
            <a:off x="3880710" y="2776115"/>
            <a:ext cx="4531790" cy="369332"/>
          </a:xfrm>
          <a:prstGeom prst="rect">
            <a:avLst/>
          </a:prstGeom>
          <a:noFill/>
        </p:spPr>
        <p:txBody>
          <a:bodyPr wrap="square" rtlCol="0">
            <a:spAutoFit/>
          </a:bodyPr>
          <a:lstStyle/>
          <a:p>
            <a:r>
              <a:rPr lang="en-US" dirty="0"/>
              <a:t>Example: Interference of waves on water</a:t>
            </a:r>
          </a:p>
        </p:txBody>
      </p:sp>
    </p:spTree>
    <p:extLst>
      <p:ext uri="{BB962C8B-B14F-4D97-AF65-F5344CB8AC3E}">
        <p14:creationId xmlns:p14="http://schemas.microsoft.com/office/powerpoint/2010/main" val="26264817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229600" cy="3892088"/>
          </a:xfrm>
        </p:spPr>
        <p:txBody>
          <a:bodyPr/>
          <a:lstStyle/>
          <a:p>
            <a:r>
              <a:rPr lang="en-US" dirty="0"/>
              <a:t>Isaac Newton (who firmly believed light was a particle!) observed interference by placing a curved surface against a flat surface</a:t>
            </a:r>
          </a:p>
          <a:p>
            <a:endParaRPr lang="en-US" dirty="0"/>
          </a:p>
          <a:p>
            <a:endParaRPr lang="en-US" dirty="0"/>
          </a:p>
          <a:p>
            <a:endParaRPr lang="en-US" dirty="0"/>
          </a:p>
          <a:p>
            <a:r>
              <a:rPr lang="en-US" dirty="0"/>
              <a:t>These “Newton’s Rings” were </a:t>
            </a:r>
            <a:br>
              <a:rPr lang="en-US" dirty="0"/>
            </a:br>
            <a:r>
              <a:rPr lang="en-US" dirty="0"/>
              <a:t>strong evidence that light is a wave!</a:t>
            </a:r>
          </a:p>
          <a:p>
            <a:r>
              <a:rPr lang="en-US" dirty="0"/>
              <a:t>Can also calculate the wavelength.</a:t>
            </a:r>
          </a:p>
        </p:txBody>
      </p:sp>
      <p:sp>
        <p:nvSpPr>
          <p:cNvPr id="3" name="Title 2"/>
          <p:cNvSpPr>
            <a:spLocks noGrp="1"/>
          </p:cNvSpPr>
          <p:nvPr>
            <p:ph type="title"/>
          </p:nvPr>
        </p:nvSpPr>
        <p:spPr/>
        <p:txBody>
          <a:bodyPr/>
          <a:lstStyle/>
          <a:p>
            <a:r>
              <a:rPr lang="en-US" dirty="0"/>
              <a:t>Newton’s Rings</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12</a:t>
            </a:fld>
            <a:endParaRPr lang="en-US"/>
          </a:p>
        </p:txBody>
      </p:sp>
      <p:pic>
        <p:nvPicPr>
          <p:cNvPr id="7" name="Picture 6" descr="newtons_rings_2.gif"/>
          <p:cNvPicPr>
            <a:picLocks noChangeAspect="1"/>
          </p:cNvPicPr>
          <p:nvPr/>
        </p:nvPicPr>
        <p:blipFill rotWithShape="1">
          <a:blip r:embed="rId2" cstate="print">
            <a:extLst>
              <a:ext uri="{28A0092B-C50C-407E-A947-70E740481C1C}">
                <a14:useLocalDpi xmlns:a14="http://schemas.microsoft.com/office/drawing/2010/main"/>
              </a:ext>
            </a:extLst>
          </a:blip>
          <a:srcRect r="29331"/>
          <a:stretch/>
        </p:blipFill>
        <p:spPr>
          <a:xfrm>
            <a:off x="846715" y="2276850"/>
            <a:ext cx="4034759" cy="1152150"/>
          </a:xfrm>
          <a:prstGeom prst="rect">
            <a:avLst/>
          </a:prstGeom>
        </p:spPr>
      </p:pic>
      <p:pic>
        <p:nvPicPr>
          <p:cNvPr id="8" name="Picture 7" descr="newtons_rings_3.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46605" y="2276850"/>
            <a:ext cx="2384638" cy="2460140"/>
          </a:xfrm>
          <a:prstGeom prst="rect">
            <a:avLst/>
          </a:prstGeom>
        </p:spPr>
      </p:pic>
      <p:sp>
        <p:nvSpPr>
          <p:cNvPr id="9" name="Right Arrow 8"/>
          <p:cNvSpPr/>
          <p:nvPr/>
        </p:nvSpPr>
        <p:spPr>
          <a:xfrm>
            <a:off x="5032860" y="2584090"/>
            <a:ext cx="921720" cy="53767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9490" y="5810110"/>
            <a:ext cx="1133644" cy="369332"/>
          </a:xfrm>
          <a:prstGeom prst="rect">
            <a:avLst/>
          </a:prstGeom>
          <a:noFill/>
        </p:spPr>
        <p:txBody>
          <a:bodyPr wrap="none" rtlCol="0">
            <a:spAutoFit/>
          </a:bodyPr>
          <a:lstStyle/>
          <a:p>
            <a:r>
              <a:rPr lang="en-US" dirty="0"/>
              <a:t>Top View</a:t>
            </a:r>
          </a:p>
        </p:txBody>
      </p:sp>
    </p:spTree>
    <p:extLst>
      <p:ext uri="{BB962C8B-B14F-4D97-AF65-F5344CB8AC3E}">
        <p14:creationId xmlns:p14="http://schemas.microsoft.com/office/powerpoint/2010/main" val="409142933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40650"/>
            <a:ext cx="8229600" cy="4314543"/>
          </a:xfrm>
        </p:spPr>
        <p:txBody>
          <a:bodyPr/>
          <a:lstStyle/>
          <a:p>
            <a:r>
              <a:rPr lang="en-US" sz="2400" dirty="0"/>
              <a:t>Newton also observed that a prism split light into different colors</a:t>
            </a:r>
          </a:p>
          <a:p>
            <a:pPr lvl="1"/>
            <a:r>
              <a:rPr lang="en-US" sz="2000" dirty="0"/>
              <a:t>Hypothesized that different colors were different “corpuscles”</a:t>
            </a:r>
          </a:p>
          <a:p>
            <a:r>
              <a:rPr lang="en-US" sz="2400" dirty="0"/>
              <a:t>In 1802, using interference techniques, Thomas Young determined that each color had unique wavelength</a:t>
            </a:r>
          </a:p>
          <a:p>
            <a:endParaRPr lang="en-US" sz="2400" dirty="0"/>
          </a:p>
          <a:p>
            <a:endParaRPr lang="en-US" sz="2400" dirty="0"/>
          </a:p>
          <a:p>
            <a:endParaRPr lang="en-US" sz="2400" dirty="0"/>
          </a:p>
          <a:p>
            <a:endParaRPr lang="en-US" sz="2400" dirty="0"/>
          </a:p>
          <a:p>
            <a:endParaRPr lang="en-US" sz="4000" dirty="0"/>
          </a:p>
          <a:p>
            <a:r>
              <a:rPr lang="en-US" sz="2400" dirty="0"/>
              <a:t>The picture is starting to come together: reflection, refraction, image formation, color.  What’s left?</a:t>
            </a:r>
          </a:p>
        </p:txBody>
      </p:sp>
      <p:sp>
        <p:nvSpPr>
          <p:cNvPr id="3" name="Title 2"/>
          <p:cNvSpPr>
            <a:spLocks noGrp="1"/>
          </p:cNvSpPr>
          <p:nvPr>
            <p:ph type="title"/>
          </p:nvPr>
        </p:nvSpPr>
        <p:spPr/>
        <p:txBody>
          <a:bodyPr/>
          <a:lstStyle/>
          <a:p>
            <a:r>
              <a:rPr lang="en-US" dirty="0"/>
              <a:t>Color and Wavelength</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13</a:t>
            </a:fld>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5550" y="2852925"/>
            <a:ext cx="6932976" cy="1728225"/>
          </a:xfrm>
          <a:prstGeom prst="rect">
            <a:avLst/>
          </a:prstGeom>
        </p:spPr>
      </p:pic>
      <p:sp>
        <p:nvSpPr>
          <p:cNvPr id="9" name="TextBox 8"/>
          <p:cNvSpPr txBox="1"/>
          <p:nvPr/>
        </p:nvSpPr>
        <p:spPr>
          <a:xfrm>
            <a:off x="5071265" y="4734770"/>
            <a:ext cx="3802095" cy="369332"/>
          </a:xfrm>
          <a:prstGeom prst="rect">
            <a:avLst/>
          </a:prstGeom>
          <a:noFill/>
        </p:spPr>
        <p:txBody>
          <a:bodyPr wrap="square" rtlCol="0">
            <a:spAutoFit/>
          </a:bodyPr>
          <a:lstStyle/>
          <a:p>
            <a:pPr algn="l"/>
            <a:r>
              <a:rPr lang="en-US" dirty="0">
                <a:solidFill>
                  <a:srgbClr val="FFFF00"/>
                </a:solidFill>
              </a:rPr>
              <a:t>1 nanometer = 1 </a:t>
            </a:r>
            <a:r>
              <a:rPr lang="en-US" i="1" dirty="0">
                <a:solidFill>
                  <a:srgbClr val="FFFF00"/>
                </a:solidFill>
              </a:rPr>
              <a:t>billionth</a:t>
            </a:r>
            <a:r>
              <a:rPr lang="en-US" dirty="0">
                <a:solidFill>
                  <a:srgbClr val="FFFF00"/>
                </a:solidFill>
              </a:rPr>
              <a:t> of a meter</a:t>
            </a:r>
          </a:p>
        </p:txBody>
      </p:sp>
      <p:cxnSp>
        <p:nvCxnSpPr>
          <p:cNvPr id="11" name="Straight Arrow Connector 10"/>
          <p:cNvCxnSpPr/>
          <p:nvPr/>
        </p:nvCxnSpPr>
        <p:spPr>
          <a:xfrm flipH="1" flipV="1">
            <a:off x="5196518" y="4523355"/>
            <a:ext cx="153620" cy="2688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880345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Since the 5</a:t>
            </a:r>
            <a:r>
              <a:rPr lang="en-US" sz="2400" baseline="30000" dirty="0"/>
              <a:t>th</a:t>
            </a:r>
            <a:r>
              <a:rPr lang="en-US" sz="2400" dirty="0"/>
              <a:t> century BC, philosophers wondered how fast light moved.</a:t>
            </a:r>
          </a:p>
          <a:p>
            <a:r>
              <a:rPr lang="en-US" sz="2400" dirty="0"/>
              <a:t>In the 17</a:t>
            </a:r>
            <a:r>
              <a:rPr lang="en-US" sz="2400" baseline="30000" dirty="0"/>
              <a:t>th</a:t>
            </a:r>
            <a:r>
              <a:rPr lang="en-US" sz="2400" dirty="0"/>
              <a:t> century, at least two attempts were made to measure the speed of light.</a:t>
            </a:r>
          </a:p>
          <a:p>
            <a:pPr lvl="1"/>
            <a:r>
              <a:rPr lang="en-US" sz="2000" dirty="0"/>
              <a:t>In 1629, Isaac </a:t>
            </a:r>
            <a:r>
              <a:rPr lang="en-US" sz="2000" dirty="0" err="1"/>
              <a:t>Beeckman</a:t>
            </a:r>
            <a:r>
              <a:rPr lang="en-US" sz="2000" dirty="0"/>
              <a:t> carried out </a:t>
            </a:r>
            <a:br>
              <a:rPr lang="en-US" sz="2000" dirty="0"/>
            </a:br>
            <a:r>
              <a:rPr lang="en-US" sz="2000" dirty="0"/>
              <a:t>an experiment in which looked for</a:t>
            </a:r>
            <a:br>
              <a:rPr lang="en-US" sz="2000" dirty="0"/>
            </a:br>
            <a:r>
              <a:rPr lang="en-US" sz="2000" dirty="0"/>
              <a:t>the time it took a cannon flash to reflect </a:t>
            </a:r>
            <a:br>
              <a:rPr lang="en-US" sz="2000" dirty="0"/>
            </a:br>
            <a:r>
              <a:rPr lang="en-US" sz="2000" dirty="0"/>
              <a:t>from a mirror a mile away.</a:t>
            </a:r>
          </a:p>
          <a:p>
            <a:pPr lvl="1"/>
            <a:r>
              <a:rPr lang="en-US" sz="2000" dirty="0"/>
              <a:t>Around 1638, Galileo (possibly) tried </a:t>
            </a:r>
            <a:br>
              <a:rPr lang="en-US" sz="2000" dirty="0"/>
            </a:br>
            <a:r>
              <a:rPr lang="en-US" sz="2000" dirty="0"/>
              <a:t>to measure the speed of light using </a:t>
            </a:r>
            <a:br>
              <a:rPr lang="en-US" sz="2000" dirty="0"/>
            </a:br>
            <a:r>
              <a:rPr lang="en-US" sz="2000" dirty="0"/>
              <a:t>two men with lanterns on distant</a:t>
            </a:r>
            <a:br>
              <a:rPr lang="en-US" sz="2000" dirty="0"/>
            </a:br>
            <a:r>
              <a:rPr lang="en-US" sz="2000" dirty="0"/>
              <a:t> hilltops</a:t>
            </a:r>
          </a:p>
          <a:p>
            <a:r>
              <a:rPr lang="en-US" sz="2400" dirty="0"/>
              <a:t>Both men concluded that light was too fast to be measured in these simple ways.</a:t>
            </a:r>
          </a:p>
        </p:txBody>
      </p:sp>
      <p:sp>
        <p:nvSpPr>
          <p:cNvPr id="3" name="Title 2"/>
          <p:cNvSpPr>
            <a:spLocks noGrp="1"/>
          </p:cNvSpPr>
          <p:nvPr>
            <p:ph type="title"/>
          </p:nvPr>
        </p:nvSpPr>
        <p:spPr/>
        <p:txBody>
          <a:bodyPr/>
          <a:lstStyle/>
          <a:p>
            <a:r>
              <a:rPr lang="en-US" dirty="0"/>
              <a:t>How fast does light move?</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14</a:t>
            </a:fld>
            <a:endParaRPr lang="en-US"/>
          </a:p>
        </p:txBody>
      </p:sp>
      <p:pic>
        <p:nvPicPr>
          <p:cNvPr id="7" name="Picture 6"/>
          <p:cNvPicPr>
            <a:picLocks noChangeAspect="1"/>
          </p:cNvPicPr>
          <p:nvPr/>
        </p:nvPicPr>
        <p:blipFill rotWithShape="1">
          <a:blip r:embed="rId2"/>
          <a:srcRect r="4706"/>
          <a:stretch/>
        </p:blipFill>
        <p:spPr>
          <a:xfrm>
            <a:off x="5493720" y="3659430"/>
            <a:ext cx="3264425" cy="1333120"/>
          </a:xfrm>
          <a:prstGeom prst="rect">
            <a:avLst/>
          </a:prstGeom>
        </p:spPr>
      </p:pic>
    </p:spTree>
    <p:extLst>
      <p:ext uri="{BB962C8B-B14F-4D97-AF65-F5344CB8AC3E}">
        <p14:creationId xmlns:p14="http://schemas.microsoft.com/office/powerpoint/2010/main" val="423753030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Our method of specifying a location on the Earth dates back at least to Eratosthenes, in the 3</a:t>
            </a:r>
            <a:r>
              <a:rPr lang="en-US" sz="2000" baseline="30000" dirty="0"/>
              <a:t>rd</a:t>
            </a:r>
            <a:r>
              <a:rPr lang="en-US" sz="2000" dirty="0"/>
              <a:t> Century BC.</a:t>
            </a:r>
          </a:p>
          <a:p>
            <a:pPr lvl="1"/>
            <a:r>
              <a:rPr lang="en-US" sz="2000" dirty="0"/>
              <a:t>First person to measure the circumference </a:t>
            </a:r>
            <a:br>
              <a:rPr lang="en-US" sz="2000" dirty="0"/>
            </a:br>
            <a:r>
              <a:rPr lang="en-US" sz="2000" dirty="0"/>
              <a:t>of the Earth</a:t>
            </a:r>
          </a:p>
          <a:p>
            <a:r>
              <a:rPr lang="en-US" sz="2000" dirty="0"/>
              <a:t>To measure latitude, all we need to do is </a:t>
            </a:r>
            <a:br>
              <a:rPr lang="en-US" sz="2000" dirty="0"/>
            </a:br>
            <a:r>
              <a:rPr lang="en-US" sz="2000" dirty="0"/>
              <a:t>measure the angle between the North Star </a:t>
            </a:r>
            <a:br>
              <a:rPr lang="en-US" sz="2000" dirty="0"/>
            </a:br>
            <a:r>
              <a:rPr lang="en-US" sz="2000" dirty="0"/>
              <a:t>and the horizon</a:t>
            </a:r>
          </a:p>
          <a:p>
            <a:r>
              <a:rPr lang="en-US" sz="2000" dirty="0"/>
              <a:t>Because the earth is turning, in order to </a:t>
            </a:r>
            <a:br>
              <a:rPr lang="en-US" sz="2000" dirty="0"/>
            </a:br>
            <a:r>
              <a:rPr lang="en-US" sz="2000" dirty="0"/>
              <a:t>measure longitude, we need to know an </a:t>
            </a:r>
            <a:br>
              <a:rPr lang="en-US" sz="2000" dirty="0"/>
            </a:br>
            <a:r>
              <a:rPr lang="en-US" sz="2000" dirty="0"/>
              <a:t>angle to a star </a:t>
            </a:r>
            <a:r>
              <a:rPr lang="en-US" sz="2000" i="1" dirty="0"/>
              <a:t>and the absolute time</a:t>
            </a:r>
            <a:r>
              <a:rPr lang="en-US" sz="2000" dirty="0"/>
              <a:t>.</a:t>
            </a:r>
          </a:p>
          <a:p>
            <a:pPr lvl="1"/>
            <a:r>
              <a:rPr lang="en-US" sz="1800" dirty="0"/>
              <a:t>1 minute = 16 miles at the Equator!</a:t>
            </a:r>
          </a:p>
          <a:p>
            <a:r>
              <a:rPr lang="en-US" sz="2000" dirty="0"/>
              <a:t>This was THE BIG PROBLEM in navigation for several hundred years.</a:t>
            </a:r>
          </a:p>
          <a:p>
            <a:pPr lvl="1"/>
            <a:r>
              <a:rPr lang="en-US" sz="1800" dirty="0"/>
              <a:t>Caused many ships to get lost or run aground.</a:t>
            </a:r>
          </a:p>
          <a:p>
            <a:r>
              <a:rPr lang="en-US" sz="2000" dirty="0"/>
              <a:t>Many governments offered big rewards to solve the problem.</a:t>
            </a:r>
          </a:p>
          <a:p>
            <a:r>
              <a:rPr lang="en-US" sz="2000" dirty="0"/>
              <a:t>What the heck does this have to do with light?</a:t>
            </a:r>
          </a:p>
          <a:p>
            <a:pPr lvl="1"/>
            <a:r>
              <a:rPr lang="en-US" sz="1800" dirty="0"/>
              <a:t>Bear with me!</a:t>
            </a:r>
          </a:p>
        </p:txBody>
      </p:sp>
      <p:sp>
        <p:nvSpPr>
          <p:cNvPr id="3" name="Title 2"/>
          <p:cNvSpPr>
            <a:spLocks noGrp="1"/>
          </p:cNvSpPr>
          <p:nvPr>
            <p:ph type="title"/>
          </p:nvPr>
        </p:nvSpPr>
        <p:spPr/>
        <p:txBody>
          <a:bodyPr/>
          <a:lstStyle/>
          <a:p>
            <a:r>
              <a:rPr lang="en-US" dirty="0"/>
              <a:t>Digression: Latitude and Longitude</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15</a:t>
            </a:fld>
            <a:endParaRPr lang="en-US"/>
          </a:p>
        </p:txBody>
      </p:sp>
      <p:graphicFrame>
        <p:nvGraphicFramePr>
          <p:cNvPr id="7" name="Object 2"/>
          <p:cNvGraphicFramePr>
            <a:graphicFrameLocks noChangeAspect="1"/>
          </p:cNvGraphicFramePr>
          <p:nvPr>
            <p:extLst>
              <p:ext uri="{D42A27DB-BD31-4B8C-83A1-F6EECF244321}">
                <p14:modId xmlns:p14="http://schemas.microsoft.com/office/powerpoint/2010/main" val="807541677"/>
              </p:ext>
            </p:extLst>
          </p:nvPr>
        </p:nvGraphicFramePr>
        <p:xfrm>
          <a:off x="6031390" y="1431940"/>
          <a:ext cx="2703168" cy="2942591"/>
        </p:xfrm>
        <a:graphic>
          <a:graphicData uri="http://schemas.openxmlformats.org/presentationml/2006/ole">
            <mc:AlternateContent xmlns:mc="http://schemas.openxmlformats.org/markup-compatibility/2006">
              <mc:Choice xmlns:v="urn:schemas-microsoft-com:vml" Requires="v">
                <p:oleObj name="Document" r:id="rId2" imgW="4445000" imgH="4838700" progId="Word.Document.12">
                  <p:link updateAutomatic="1"/>
                </p:oleObj>
              </mc:Choice>
              <mc:Fallback>
                <p:oleObj name="Document" r:id="rId2" imgW="4445000" imgH="4838700" progId="Word.Document.12">
                  <p:link updateAutomatic="1"/>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390" y="1431940"/>
                        <a:ext cx="2703168" cy="294259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787636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fade">
                                      <p:cBhvr>
                                        <p:cTn id="23" dur="500"/>
                                        <p:tgtEl>
                                          <p:spTgt spid="2">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fade">
                                      <p:cBhvr>
                                        <p:cTn id="3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200" y="842681"/>
            <a:ext cx="8229600" cy="5428281"/>
          </a:xfrm>
        </p:spPr>
        <p:txBody>
          <a:bodyPr/>
          <a:lstStyle/>
          <a:p>
            <a:r>
              <a:rPr lang="en-US" sz="1800" dirty="0"/>
              <a:t>By the 16</a:t>
            </a:r>
            <a:r>
              <a:rPr lang="en-US" sz="1800" baseline="30000" dirty="0"/>
              <a:t>th</a:t>
            </a:r>
            <a:r>
              <a:rPr lang="en-US" sz="1800" dirty="0"/>
              <a:t> and 17</a:t>
            </a:r>
            <a:r>
              <a:rPr lang="en-US" sz="1800" baseline="30000" dirty="0"/>
              <a:t>th</a:t>
            </a:r>
            <a:r>
              <a:rPr lang="en-US" sz="1800" dirty="0"/>
              <a:t> centuries, Old World maps were pretty accurate</a:t>
            </a:r>
          </a:p>
          <a:p>
            <a:r>
              <a:rPr lang="en-US" sz="1800" dirty="0"/>
              <a:t>Elsewhere, latitude could be very precise, but longitude could be wildly off</a:t>
            </a:r>
          </a:p>
          <a:p>
            <a:r>
              <a:rPr lang="en-US" sz="1800" dirty="0"/>
              <a:t>Now it mattered!</a:t>
            </a:r>
          </a:p>
          <a:p>
            <a:pPr lvl="1"/>
            <a:r>
              <a:rPr lang="en-US" sz="1800" dirty="0"/>
              <a:t>Ships had to navigate over large distances with no landmarks</a:t>
            </a:r>
          </a:p>
          <a:p>
            <a:pPr lvl="1"/>
            <a:r>
              <a:rPr lang="en-US" sz="1800" dirty="0"/>
              <a:t>Whole fleets ran aground</a:t>
            </a:r>
          </a:p>
          <a:p>
            <a:pPr lvl="1"/>
            <a:r>
              <a:rPr lang="en-US" sz="1800" dirty="0"/>
              <a:t>Governments offered rewards to solve the “longitude problem”</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r>
              <a:rPr lang="en-US" sz="2000" dirty="0"/>
              <a:t>What does this have to do with light?</a:t>
            </a:r>
          </a:p>
        </p:txBody>
      </p:sp>
      <p:sp>
        <p:nvSpPr>
          <p:cNvPr id="9" name="Title 8"/>
          <p:cNvSpPr>
            <a:spLocks noGrp="1"/>
          </p:cNvSpPr>
          <p:nvPr>
            <p:ph type="title"/>
          </p:nvPr>
        </p:nvSpPr>
        <p:spPr/>
        <p:txBody>
          <a:bodyPr/>
          <a:lstStyle/>
          <a:p>
            <a:r>
              <a:rPr lang="en-US" dirty="0"/>
              <a:t>Maps and the New World</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16</a:t>
            </a:fld>
            <a:endParaRPr lang="en-US"/>
          </a:p>
        </p:txBody>
      </p:sp>
      <p:pic>
        <p:nvPicPr>
          <p:cNvPr id="2" name="Picture 1" descr="Claes_Janszoon_Visscher_-_Nova_Totius_Terrarum_Orbis_Geographica_Ac_Hydrographica_Tabula_Autor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5855" y="2852925"/>
            <a:ext cx="3994120" cy="2701905"/>
          </a:xfrm>
          <a:prstGeom prst="rect">
            <a:avLst/>
          </a:prstGeom>
        </p:spPr>
      </p:pic>
      <p:sp>
        <p:nvSpPr>
          <p:cNvPr id="3" name="TextBox 2"/>
          <p:cNvSpPr txBox="1"/>
          <p:nvPr/>
        </p:nvSpPr>
        <p:spPr>
          <a:xfrm>
            <a:off x="616285" y="5649399"/>
            <a:ext cx="3763690" cy="369332"/>
          </a:xfrm>
          <a:prstGeom prst="rect">
            <a:avLst/>
          </a:prstGeom>
          <a:noFill/>
        </p:spPr>
        <p:txBody>
          <a:bodyPr wrap="square" rtlCol="0">
            <a:spAutoFit/>
          </a:bodyPr>
          <a:lstStyle/>
          <a:p>
            <a:endParaRPr lang="en-US" dirty="0"/>
          </a:p>
        </p:txBody>
      </p:sp>
      <p:sp>
        <p:nvSpPr>
          <p:cNvPr id="12" name="TextBox 11"/>
          <p:cNvSpPr txBox="1"/>
          <p:nvPr/>
        </p:nvSpPr>
        <p:spPr>
          <a:xfrm>
            <a:off x="769905" y="5541275"/>
            <a:ext cx="3533260" cy="338554"/>
          </a:xfrm>
          <a:prstGeom prst="rect">
            <a:avLst/>
          </a:prstGeom>
          <a:noFill/>
        </p:spPr>
        <p:txBody>
          <a:bodyPr wrap="square" rtlCol="0">
            <a:spAutoFit/>
          </a:bodyPr>
          <a:lstStyle/>
          <a:p>
            <a:r>
              <a:rPr lang="en-US" sz="1600" dirty="0"/>
              <a:t>Willem </a:t>
            </a:r>
            <a:r>
              <a:rPr lang="en-US" sz="1600" dirty="0" err="1"/>
              <a:t>Janszoon</a:t>
            </a:r>
            <a:r>
              <a:rPr lang="en-US" sz="1600" dirty="0"/>
              <a:t> </a:t>
            </a:r>
            <a:r>
              <a:rPr lang="en-US" sz="1600" dirty="0" err="1"/>
              <a:t>Blaeu</a:t>
            </a:r>
            <a:r>
              <a:rPr lang="en-US" sz="1600" dirty="0"/>
              <a:t>, ~1630</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33594" y="2891330"/>
            <a:ext cx="4036731" cy="2419515"/>
          </a:xfrm>
          <a:prstGeom prst="rect">
            <a:avLst/>
          </a:prstGeom>
        </p:spPr>
      </p:pic>
      <p:sp>
        <p:nvSpPr>
          <p:cNvPr id="14" name="TextBox 13"/>
          <p:cNvSpPr txBox="1"/>
          <p:nvPr/>
        </p:nvSpPr>
        <p:spPr>
          <a:xfrm>
            <a:off x="4687215" y="5426060"/>
            <a:ext cx="3533260" cy="338554"/>
          </a:xfrm>
          <a:prstGeom prst="rect">
            <a:avLst/>
          </a:prstGeom>
          <a:noFill/>
        </p:spPr>
        <p:txBody>
          <a:bodyPr wrap="square" rtlCol="0">
            <a:spAutoFit/>
          </a:bodyPr>
          <a:lstStyle/>
          <a:p>
            <a:r>
              <a:rPr lang="en-US" sz="1600" dirty="0"/>
              <a:t>Modern</a:t>
            </a:r>
          </a:p>
        </p:txBody>
      </p:sp>
      <p:cxnSp>
        <p:nvCxnSpPr>
          <p:cNvPr id="15" name="Straight Connector 14"/>
          <p:cNvCxnSpPr/>
          <p:nvPr/>
        </p:nvCxnSpPr>
        <p:spPr>
          <a:xfrm flipV="1">
            <a:off x="232235" y="5195630"/>
            <a:ext cx="8602720" cy="0"/>
          </a:xfrm>
          <a:prstGeom prst="line">
            <a:avLst/>
          </a:prstGeom>
          <a:ln w="25400">
            <a:solidFill>
              <a:srgbClr val="FF0000"/>
            </a:solidFill>
            <a:prstDash val="sysDash"/>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32235" y="3313785"/>
            <a:ext cx="8602720" cy="0"/>
          </a:xfrm>
          <a:prstGeom prst="line">
            <a:avLst/>
          </a:prstGeom>
          <a:ln w="25400">
            <a:solidFill>
              <a:srgbClr val="FF0000"/>
            </a:solidFill>
            <a:prstDash val="sysDash"/>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70640" y="4197100"/>
            <a:ext cx="8602720" cy="0"/>
          </a:xfrm>
          <a:prstGeom prst="line">
            <a:avLst/>
          </a:prstGeom>
          <a:ln w="25400">
            <a:solidFill>
              <a:srgbClr val="FF0000"/>
            </a:solidFill>
            <a:prstDash val="sysDash"/>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772993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Rømer’s</a:t>
            </a:r>
            <a:r>
              <a:rPr lang="en-US" dirty="0"/>
              <a:t> Accidental Discovery</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17</a:t>
            </a:fld>
            <a:endParaRPr lang="en-US"/>
          </a:p>
        </p:txBody>
      </p:sp>
      <p:sp>
        <p:nvSpPr>
          <p:cNvPr id="8" name="Content Placeholder 7"/>
          <p:cNvSpPr>
            <a:spLocks noGrp="1"/>
          </p:cNvSpPr>
          <p:nvPr>
            <p:ph idx="1"/>
          </p:nvPr>
        </p:nvSpPr>
        <p:spPr>
          <a:xfrm>
            <a:off x="462665" y="740650"/>
            <a:ext cx="8229600" cy="2432698"/>
          </a:xfrm>
        </p:spPr>
        <p:txBody>
          <a:bodyPr/>
          <a:lstStyle/>
          <a:p>
            <a:r>
              <a:rPr lang="en-US" sz="1800" dirty="0"/>
              <a:t>People assumed that no clock could measure time so precisely, so it would have to be based on some sort of astronomical observation.</a:t>
            </a:r>
          </a:p>
          <a:p>
            <a:r>
              <a:rPr lang="en-US" sz="1800" dirty="0"/>
              <a:t>In 1676, the Danish astronomer Ole </a:t>
            </a:r>
            <a:r>
              <a:rPr lang="en-US" sz="1800" dirty="0" err="1"/>
              <a:t>Rømer</a:t>
            </a:r>
            <a:r>
              <a:rPr lang="en-US" sz="1800" dirty="0"/>
              <a:t> was trying to win the “Longitude Prize”, offered by King Phillip III of Spain, by observing the moons of Jupiter, as suggested by Galileo.</a:t>
            </a:r>
          </a:p>
          <a:p>
            <a:r>
              <a:rPr lang="en-US" sz="1800" dirty="0"/>
              <a:t>He found that the period was shorter or longer depending on whether the Earth was approaching or receding from Jupiter, leading to a difference of around 20 minutes as the Earth went from one side of the sun to the other </a:t>
            </a:r>
          </a:p>
          <a:p>
            <a:pPr lvl="1"/>
            <a:r>
              <a:rPr lang="en-US" sz="1800" dirty="0"/>
              <a:t>Remember, 1 minute = 16 mile </a:t>
            </a:r>
            <a:br>
              <a:rPr lang="en-US" sz="1800" dirty="0"/>
            </a:br>
            <a:r>
              <a:rPr lang="en-US" sz="1800" dirty="0"/>
              <a:t>error in position at the Equator!</a:t>
            </a:r>
          </a:p>
          <a:p>
            <a:pPr marL="366713" lvl="1" indent="0">
              <a:buNone/>
            </a:pPr>
            <a:endParaRPr lang="en-US" sz="1600" dirty="0"/>
          </a:p>
          <a:p>
            <a:r>
              <a:rPr lang="en-US" sz="1800" dirty="0"/>
              <a:t>He and Christian Huygens realized </a:t>
            </a:r>
            <a:br>
              <a:rPr lang="en-US" sz="1800" dirty="0"/>
            </a:br>
            <a:r>
              <a:rPr lang="en-US" sz="1800" dirty="0"/>
              <a:t>they could explain this if light had </a:t>
            </a:r>
            <a:br>
              <a:rPr lang="en-US" sz="1800" dirty="0"/>
            </a:br>
            <a:r>
              <a:rPr lang="en-US" sz="1800" dirty="0"/>
              <a:t>a finite speed, which they calculated </a:t>
            </a:r>
            <a:br>
              <a:rPr lang="en-US" sz="1800" dirty="0"/>
            </a:br>
            <a:r>
              <a:rPr lang="en-US" sz="1800" dirty="0"/>
              <a:t>to be about 135,000 miles per second</a:t>
            </a:r>
          </a:p>
          <a:p>
            <a:pPr lvl="1"/>
            <a:r>
              <a:rPr lang="en-US" sz="1800" dirty="0"/>
              <a:t>Correct answer: 186,000 miles per second</a:t>
            </a:r>
          </a:p>
          <a:p>
            <a:r>
              <a:rPr lang="en-US" sz="2000" dirty="0"/>
              <a:t>Spoiler: the longitude problem was eventually solved with a clock, invented by John Harrison (see “Longitude” by Dava Sobel!)</a:t>
            </a:r>
          </a:p>
        </p:txBody>
      </p:sp>
      <p:pic>
        <p:nvPicPr>
          <p:cNvPr id="9" name="Content Placeholder 6" descr="romer.png"/>
          <p:cNvPicPr>
            <a:picLocks noChangeAspect="1"/>
          </p:cNvPicPr>
          <p:nvPr/>
        </p:nvPicPr>
        <p:blipFill rotWithShape="1">
          <a:blip r:embed="rId2" cstate="print">
            <a:extLst>
              <a:ext uri="{28A0092B-C50C-407E-A947-70E740481C1C}">
                <a14:useLocalDpi xmlns:a14="http://schemas.microsoft.com/office/drawing/2010/main"/>
              </a:ext>
            </a:extLst>
          </a:blip>
          <a:srcRect l="296" r="-21"/>
          <a:stretch/>
        </p:blipFill>
        <p:spPr bwMode="auto">
          <a:xfrm>
            <a:off x="4572000" y="3198570"/>
            <a:ext cx="4147740" cy="2004036"/>
          </a:xfrm>
          <a:prstGeom prst="rect">
            <a:avLst/>
          </a:prstGeom>
          <a:noFill/>
          <a:ln w="9525">
            <a:noFill/>
            <a:miter lim="800000"/>
            <a:headEnd/>
            <a:tailEnd/>
          </a:ln>
        </p:spPr>
      </p:pic>
    </p:spTree>
    <p:extLst>
      <p:ext uri="{BB962C8B-B14F-4D97-AF65-F5344CB8AC3E}">
        <p14:creationId xmlns:p14="http://schemas.microsoft.com/office/powerpoint/2010/main" val="9511577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4260" y="702245"/>
            <a:ext cx="8229600" cy="5253318"/>
          </a:xfrm>
        </p:spPr>
        <p:txBody>
          <a:bodyPr/>
          <a:lstStyle/>
          <a:p>
            <a:r>
              <a:rPr lang="en-US" dirty="0"/>
              <a:t>The 19</a:t>
            </a:r>
            <a:r>
              <a:rPr lang="en-US" baseline="30000" dirty="0"/>
              <a:t>th</a:t>
            </a:r>
            <a:r>
              <a:rPr lang="en-US" dirty="0"/>
              <a:t> Century was the golden age of experimental physics, particularly experiments involving electricity and magnetism.</a:t>
            </a:r>
          </a:p>
          <a:p>
            <a:r>
              <a:rPr lang="en-US" dirty="0"/>
              <a:t>By the second half of the century, scientists had learned </a:t>
            </a:r>
          </a:p>
          <a:p>
            <a:pPr lvl="1"/>
            <a:r>
              <a:rPr lang="en-US" dirty="0"/>
              <a:t>Electric fields are created by electric charges</a:t>
            </a:r>
          </a:p>
          <a:p>
            <a:pPr lvl="1"/>
            <a:r>
              <a:rPr lang="en-US" dirty="0"/>
              <a:t>Magnetic fields are created by moving charges</a:t>
            </a:r>
          </a:p>
          <a:p>
            <a:pPr lvl="1"/>
            <a:r>
              <a:rPr lang="en-US" dirty="0"/>
              <a:t>Electric fields can also be created by </a:t>
            </a:r>
            <a:r>
              <a:rPr lang="en-US" i="1" dirty="0"/>
              <a:t>changing</a:t>
            </a:r>
            <a:r>
              <a:rPr lang="en-US" dirty="0"/>
              <a:t> magnetic fields</a:t>
            </a:r>
          </a:p>
          <a:p>
            <a:pPr lvl="2"/>
            <a:r>
              <a:rPr lang="en-US" dirty="0"/>
              <a:t>This is how generators work</a:t>
            </a:r>
          </a:p>
        </p:txBody>
      </p:sp>
      <p:sp>
        <p:nvSpPr>
          <p:cNvPr id="3" name="Title 2"/>
          <p:cNvSpPr>
            <a:spLocks noGrp="1"/>
          </p:cNvSpPr>
          <p:nvPr>
            <p:ph type="title"/>
          </p:nvPr>
        </p:nvSpPr>
        <p:spPr/>
        <p:txBody>
          <a:bodyPr/>
          <a:lstStyle/>
          <a:p>
            <a:r>
              <a:rPr lang="en-US" dirty="0"/>
              <a:t>Moving on: Another Happy Accident</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endParaRPr lang="en-US" dirty="0"/>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18</a:t>
            </a:fld>
            <a:endParaRPr lang="en-US"/>
          </a:p>
        </p:txBody>
      </p:sp>
    </p:spTree>
    <p:extLst>
      <p:ext uri="{BB962C8B-B14F-4D97-AF65-F5344CB8AC3E}">
        <p14:creationId xmlns:p14="http://schemas.microsoft.com/office/powerpoint/2010/main" val="14302169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In 1861, James Clerk Maxell attempted to collect everything that was known about Electricity and Magnetism into a single set of equations.</a:t>
            </a:r>
          </a:p>
          <a:p>
            <a:r>
              <a:rPr lang="en-US" sz="2400" dirty="0"/>
              <a:t>He was </a:t>
            </a:r>
            <a:r>
              <a:rPr lang="en-US" sz="2400" i="1" dirty="0"/>
              <a:t>almost</a:t>
            </a:r>
            <a:r>
              <a:rPr lang="en-US" sz="2400" dirty="0"/>
              <a:t> able to express all of the existing experimental observations as a self-consistent set of mathematical equations</a:t>
            </a:r>
          </a:p>
          <a:p>
            <a:pPr lvl="1"/>
            <a:r>
              <a:rPr lang="en-US" sz="2200" dirty="0"/>
              <a:t>There was one (seemingly) small problem having to do with magnetic fields.</a:t>
            </a:r>
          </a:p>
          <a:p>
            <a:r>
              <a:rPr lang="en-US" sz="2400" dirty="0"/>
              <a:t>For purely mathematical reasons, he added an extra term</a:t>
            </a:r>
          </a:p>
          <a:p>
            <a:pPr lvl="1"/>
            <a:r>
              <a:rPr lang="en-US" sz="2200" dirty="0"/>
              <a:t>In addition to electric currents, magnetic fields could be generated by </a:t>
            </a:r>
            <a:r>
              <a:rPr lang="en-US" sz="2200" i="1" dirty="0"/>
              <a:t>changing electric fields</a:t>
            </a:r>
            <a:r>
              <a:rPr lang="en-US" sz="2200" dirty="0"/>
              <a:t>.</a:t>
            </a:r>
          </a:p>
          <a:p>
            <a:r>
              <a:rPr lang="en-US" sz="2400" dirty="0"/>
              <a:t>This turned out to have rather profound implications…</a:t>
            </a:r>
          </a:p>
          <a:p>
            <a:endParaRPr lang="en-US" sz="2400" dirty="0"/>
          </a:p>
        </p:txBody>
      </p:sp>
      <p:sp>
        <p:nvSpPr>
          <p:cNvPr id="3" name="Title 2"/>
          <p:cNvSpPr>
            <a:spLocks noGrp="1"/>
          </p:cNvSpPr>
          <p:nvPr>
            <p:ph type="title"/>
          </p:nvPr>
        </p:nvSpPr>
        <p:spPr/>
        <p:txBody>
          <a:bodyPr/>
          <a:lstStyle/>
          <a:p>
            <a:r>
              <a:rPr lang="en-US" dirty="0"/>
              <a:t>Maxwell’s Equations</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19</a:t>
            </a:fld>
            <a:endParaRPr lang="en-US"/>
          </a:p>
        </p:txBody>
      </p:sp>
    </p:spTree>
    <p:extLst>
      <p:ext uri="{BB962C8B-B14F-4D97-AF65-F5344CB8AC3E}">
        <p14:creationId xmlns:p14="http://schemas.microsoft.com/office/powerpoint/2010/main" val="21036256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Since earliest human history, science has advanced primarily through our quest to understand two things:</a:t>
            </a:r>
          </a:p>
          <a:p>
            <a:pPr lvl="1"/>
            <a:r>
              <a:rPr lang="en-US" dirty="0"/>
              <a:t>The motion of the sun, stars, planets, and other heavenly bodies.</a:t>
            </a:r>
          </a:p>
          <a:p>
            <a:pPr lvl="1"/>
            <a:r>
              <a:rPr lang="en-US" dirty="0"/>
              <a:t>The nature of light.</a:t>
            </a:r>
          </a:p>
          <a:p>
            <a:r>
              <a:rPr lang="en-US" dirty="0"/>
              <a:t>The first is arguably how “science” began (leading to the creation of what we now call “physics”), while the second has led us to profound and surprising discoveries about the nature of reality itself.</a:t>
            </a:r>
          </a:p>
          <a:p>
            <a:pPr lvl="1"/>
            <a:r>
              <a:rPr lang="en-US" dirty="0"/>
              <a:t>Big things happen when the two are combined</a:t>
            </a:r>
          </a:p>
        </p:txBody>
      </p:sp>
      <p:sp>
        <p:nvSpPr>
          <p:cNvPr id="3" name="Title 2"/>
          <p:cNvSpPr>
            <a:spLocks noGrp="1"/>
          </p:cNvSpPr>
          <p:nvPr>
            <p:ph type="title"/>
          </p:nvPr>
        </p:nvSpPr>
        <p:spPr/>
        <p:txBody>
          <a:bodyPr/>
          <a:lstStyle/>
          <a:p>
            <a:r>
              <a:rPr lang="en-US" dirty="0"/>
              <a:t>An Ancient Quest</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a:t>
            </a:fld>
            <a:endParaRPr lang="en-US"/>
          </a:p>
        </p:txBody>
      </p:sp>
    </p:spTree>
    <p:extLst>
      <p:ext uri="{BB962C8B-B14F-4D97-AF65-F5344CB8AC3E}">
        <p14:creationId xmlns:p14="http://schemas.microsoft.com/office/powerpoint/2010/main" val="24571867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Electromagnetic Waves</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20</a:t>
            </a:fld>
            <a:endParaRPr lang="en-US"/>
          </a:p>
        </p:txBody>
      </p:sp>
      <p:sp>
        <p:nvSpPr>
          <p:cNvPr id="8" name="Content Placeholder 7"/>
          <p:cNvSpPr>
            <a:spLocks noGrp="1"/>
          </p:cNvSpPr>
          <p:nvPr>
            <p:ph idx="1"/>
          </p:nvPr>
        </p:nvSpPr>
        <p:spPr/>
        <p:txBody>
          <a:bodyPr/>
          <a:lstStyle/>
          <a:p>
            <a:r>
              <a:rPr lang="en-US" sz="2400" dirty="0"/>
              <a:t>Before, it was believed that you needed electric charges to make an electric or magnetic field, but Maxwell’s Equations showed you could have </a:t>
            </a:r>
          </a:p>
          <a:p>
            <a:pPr lvl="1"/>
            <a:r>
              <a:rPr lang="en-US" sz="2000" dirty="0"/>
              <a:t>(changing electric field)</a:t>
            </a:r>
            <a:r>
              <a:rPr lang="en-US" sz="2000" dirty="0">
                <a:latin typeface="Wingdings"/>
                <a:ea typeface="Wingdings"/>
                <a:cs typeface="Wingdings"/>
                <a:sym typeface="Wingdings"/>
              </a:rPr>
              <a:t></a:t>
            </a:r>
            <a:r>
              <a:rPr lang="en-US" sz="2000" dirty="0">
                <a:sym typeface="Wingdings"/>
              </a:rPr>
              <a:t>(changing magnetic field)</a:t>
            </a:r>
            <a:r>
              <a:rPr lang="en-US" sz="2000" dirty="0">
                <a:latin typeface="Wingdings"/>
                <a:ea typeface="Wingdings"/>
                <a:cs typeface="Wingdings"/>
                <a:sym typeface="Wingdings"/>
              </a:rPr>
              <a:t></a:t>
            </a:r>
            <a:br>
              <a:rPr lang="en-US" sz="2000" dirty="0">
                <a:latin typeface="Wingdings"/>
                <a:ea typeface="Wingdings"/>
                <a:cs typeface="Wingdings"/>
                <a:sym typeface="Wingdings"/>
              </a:rPr>
            </a:br>
            <a:r>
              <a:rPr lang="en-US" sz="2000" dirty="0">
                <a:ea typeface="Wingdings"/>
                <a:cs typeface="Wingdings"/>
                <a:sym typeface="Wingdings"/>
              </a:rPr>
              <a:t>(changing electric field)</a:t>
            </a:r>
            <a:r>
              <a:rPr lang="en-US" sz="2000" dirty="0">
                <a:latin typeface="Wingdings"/>
                <a:ea typeface="Wingdings"/>
                <a:cs typeface="Wingdings"/>
                <a:sym typeface="Wingdings"/>
              </a:rPr>
              <a:t></a:t>
            </a:r>
          </a:p>
          <a:p>
            <a:pPr marL="0" indent="0">
              <a:buNone/>
            </a:pPr>
            <a:r>
              <a:rPr lang="en-US" dirty="0">
                <a:latin typeface="Wingdings"/>
                <a:ea typeface="Wingdings"/>
                <a:cs typeface="Wingdings"/>
                <a:sym typeface="Wingdings"/>
              </a:rPr>
              <a:t>	</a:t>
            </a:r>
            <a:r>
              <a:rPr lang="en-US" dirty="0">
                <a:ea typeface="Wingdings"/>
                <a:cs typeface="Wingdings"/>
                <a:sym typeface="Wingdings"/>
              </a:rPr>
              <a:t>“Electromagnetic Wave”</a:t>
            </a:r>
          </a:p>
          <a:p>
            <a:r>
              <a:rPr lang="en-US" sz="2400" dirty="0"/>
              <a:t>What’s more, Maxwell could calculate </a:t>
            </a:r>
            <a:br>
              <a:rPr lang="en-US" sz="2400" dirty="0"/>
            </a:br>
            <a:r>
              <a:rPr lang="en-US" sz="2400" dirty="0"/>
              <a:t>the velocity at which such a wave would </a:t>
            </a:r>
            <a:br>
              <a:rPr lang="en-US" sz="2400" dirty="0"/>
            </a:br>
            <a:r>
              <a:rPr lang="en-US" sz="2400" dirty="0"/>
              <a:t>travel</a:t>
            </a:r>
          </a:p>
          <a:p>
            <a:pPr lvl="1"/>
            <a:r>
              <a:rPr lang="en-US" sz="2200" dirty="0"/>
              <a:t>It exactly matched the speed of light!!!</a:t>
            </a:r>
          </a:p>
          <a:p>
            <a:r>
              <a:rPr lang="en-US" sz="2400" dirty="0"/>
              <a:t>He wrote (with trembling hands, maybe?): </a:t>
            </a:r>
          </a:p>
          <a:p>
            <a:pPr marL="366713" lvl="1" indent="0">
              <a:buNone/>
            </a:pPr>
            <a:r>
              <a:rPr lang="en-US" sz="2200" dirty="0"/>
              <a:t>"we can scarcely avoid the inference that light consists in the transverse undulations of the same medium which is the cause of electric and magnetic phenomena"</a:t>
            </a:r>
          </a:p>
        </p:txBody>
      </p:sp>
      <p:pic>
        <p:nvPicPr>
          <p:cNvPr id="10" name="Electromagneticwave3D.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38630" y="2353660"/>
            <a:ext cx="2394779" cy="2378867"/>
          </a:xfrm>
          <a:prstGeom prst="rect">
            <a:avLst/>
          </a:prstGeom>
        </p:spPr>
      </p:pic>
      <p:sp>
        <p:nvSpPr>
          <p:cNvPr id="11" name="Rectangle 10"/>
          <p:cNvSpPr/>
          <p:nvPr/>
        </p:nvSpPr>
        <p:spPr>
          <a:xfrm>
            <a:off x="808310" y="5157225"/>
            <a:ext cx="7834620" cy="1075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1047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fade">
                                      <p:cBhvr>
                                        <p:cTn id="31" dur="500"/>
                                        <p:tgtEl>
                                          <p:spTgt spid="8">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6" end="6"/>
                                            </p:txEl>
                                          </p:spTgt>
                                        </p:tgtEl>
                                        <p:attrNameLst>
                                          <p:attrName>style.visibility</p:attrName>
                                        </p:attrNameLst>
                                      </p:cBhvr>
                                      <p:to>
                                        <p:strVal val="visible"/>
                                      </p:to>
                                    </p:set>
                                    <p:animEffect transition="in" filter="fade">
                                      <p:cBhvr>
                                        <p:cTn id="34" dur="500"/>
                                        <p:tgtEl>
                                          <p:spTgt spid="8">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10"/>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0"/>
                                        </p:tgtEl>
                                      </p:cBhvr>
                                    </p:cmd>
                                  </p:childTnLst>
                                </p:cTn>
                              </p:par>
                            </p:childTnLst>
                          </p:cTn>
                        </p:par>
                      </p:childTnLst>
                    </p:cTn>
                  </p:par>
                </p:childTnLst>
              </p:cTn>
              <p:nextCondLst>
                <p:cond evt="onClick" delay="0">
                  <p:tgtEl>
                    <p:spTgt spid="10"/>
                  </p:tgtEl>
                </p:cond>
              </p:nextCondLst>
            </p:seq>
            <p:video>
              <p:cMediaNode vol="80000">
                <p:cTn id="43" fill="hold" display="0">
                  <p:stCondLst>
                    <p:cond delay="indefinite"/>
                  </p:stCondLst>
                </p:cTn>
                <p:tgtEl>
                  <p:spTgt spid="10"/>
                </p:tgtEl>
              </p:cMediaNode>
            </p:video>
          </p:childTnLst>
        </p:cTn>
      </p:par>
    </p:tnLst>
    <p:bldLst>
      <p:bldP spid="8" grpId="0" build="p"/>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In one fell swoop, Maxwell not only unified electricity and magnetism, but his results would eventually show that light, heat, radio waves, x-rays, gamma rays, etc., are </a:t>
            </a:r>
            <a:r>
              <a:rPr lang="en-US" sz="2400" i="1" dirty="0"/>
              <a:t>all </a:t>
            </a:r>
            <a:r>
              <a:rPr lang="en-US" sz="2400" dirty="0"/>
              <a:t>really the same thing – differing only in wavelength!</a:t>
            </a:r>
          </a:p>
        </p:txBody>
      </p:sp>
      <p:sp>
        <p:nvSpPr>
          <p:cNvPr id="3" name="Title 2"/>
          <p:cNvSpPr>
            <a:spLocks noGrp="1"/>
          </p:cNvSpPr>
          <p:nvPr>
            <p:ph type="title"/>
          </p:nvPr>
        </p:nvSpPr>
        <p:spPr/>
        <p:txBody>
          <a:bodyPr/>
          <a:lstStyle/>
          <a:p>
            <a:r>
              <a:rPr lang="en-US" dirty="0"/>
              <a:t>It’s all the same thing…</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21</a:t>
            </a:fld>
            <a:endParaRPr lang="en-US"/>
          </a:p>
        </p:txBody>
      </p:sp>
      <p:pic>
        <p:nvPicPr>
          <p:cNvPr id="9" name="Picture 8"/>
          <p:cNvPicPr>
            <a:picLocks noChangeAspect="1"/>
          </p:cNvPicPr>
          <p:nvPr/>
        </p:nvPicPr>
        <p:blipFill>
          <a:blip r:embed="rId2"/>
          <a:stretch>
            <a:fillRect/>
          </a:stretch>
        </p:blipFill>
        <p:spPr>
          <a:xfrm>
            <a:off x="462665" y="2468875"/>
            <a:ext cx="8322413" cy="3725731"/>
          </a:xfrm>
          <a:prstGeom prst="rect">
            <a:avLst/>
          </a:prstGeom>
        </p:spPr>
      </p:pic>
      <p:sp>
        <p:nvSpPr>
          <p:cNvPr id="10" name="Oval 9"/>
          <p:cNvSpPr/>
          <p:nvPr/>
        </p:nvSpPr>
        <p:spPr>
          <a:xfrm>
            <a:off x="5724150" y="4120290"/>
            <a:ext cx="192025" cy="65288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44400" y="2622495"/>
            <a:ext cx="960125" cy="646331"/>
          </a:xfrm>
          <a:prstGeom prst="rect">
            <a:avLst/>
          </a:prstGeom>
          <a:noFill/>
        </p:spPr>
        <p:txBody>
          <a:bodyPr wrap="square" rtlCol="0">
            <a:spAutoFit/>
          </a:bodyPr>
          <a:lstStyle/>
          <a:p>
            <a:pPr algn="l"/>
            <a:r>
              <a:rPr lang="en-US" sz="1200" dirty="0">
                <a:solidFill>
                  <a:srgbClr val="FF0000"/>
                </a:solidFill>
              </a:rPr>
              <a:t>The entire </a:t>
            </a:r>
            <a:br>
              <a:rPr lang="en-US" sz="1200" dirty="0">
                <a:solidFill>
                  <a:srgbClr val="FF0000"/>
                </a:solidFill>
              </a:rPr>
            </a:br>
            <a:r>
              <a:rPr lang="en-US" sz="1200" dirty="0">
                <a:solidFill>
                  <a:srgbClr val="FF0000"/>
                </a:solidFill>
              </a:rPr>
              <a:t>visible </a:t>
            </a:r>
            <a:br>
              <a:rPr lang="en-US" sz="1200" dirty="0">
                <a:solidFill>
                  <a:srgbClr val="FF0000"/>
                </a:solidFill>
              </a:rPr>
            </a:br>
            <a:r>
              <a:rPr lang="en-US" sz="1200" dirty="0">
                <a:solidFill>
                  <a:srgbClr val="FF0000"/>
                </a:solidFill>
              </a:rPr>
              <a:t>spectrum.</a:t>
            </a:r>
          </a:p>
        </p:txBody>
      </p:sp>
      <p:cxnSp>
        <p:nvCxnSpPr>
          <p:cNvPr id="13" name="Straight Arrow Connector 12"/>
          <p:cNvCxnSpPr/>
          <p:nvPr/>
        </p:nvCxnSpPr>
        <p:spPr>
          <a:xfrm flipH="1">
            <a:off x="5916176" y="3275380"/>
            <a:ext cx="1766629" cy="960125"/>
          </a:xfrm>
          <a:prstGeom prst="straightConnector1">
            <a:avLst/>
          </a:prstGeom>
          <a:ln w="25400">
            <a:solidFill>
              <a:srgbClr val="FF0000"/>
            </a:solidFill>
            <a:tailEnd type="arrow"/>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70726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665" y="663840"/>
            <a:ext cx="8229600" cy="5253318"/>
          </a:xfrm>
        </p:spPr>
        <p:txBody>
          <a:bodyPr/>
          <a:lstStyle/>
          <a:p>
            <a:r>
              <a:rPr lang="en-US" sz="2400" dirty="0"/>
              <a:t>As often happens science, one answer raised a lot more questions.</a:t>
            </a:r>
          </a:p>
          <a:p>
            <a:r>
              <a:rPr lang="en-US" sz="2400" dirty="0"/>
              <a:t>All (other) known waves require a “medium” (air, water, earth, “the wave”) to travel through.</a:t>
            </a:r>
          </a:p>
          <a:p>
            <a:r>
              <a:rPr lang="en-US" sz="2400" dirty="0"/>
              <a:t>Light at least appears to travel through a vacuum.</a:t>
            </a:r>
          </a:p>
          <a:p>
            <a:r>
              <a:rPr lang="en-US" sz="2400" dirty="0"/>
              <a:t>In science, always try the simplest answer first:</a:t>
            </a:r>
          </a:p>
          <a:p>
            <a:pPr lvl="1"/>
            <a:r>
              <a:rPr lang="en-US" sz="2000" dirty="0"/>
              <a:t>Maybe vacuum isn’t really empty?</a:t>
            </a:r>
          </a:p>
          <a:p>
            <a:r>
              <a:rPr lang="en-US" sz="2400" dirty="0"/>
              <a:t>Scientists hypothesized the existence of “luminiferous aether”, and started to look for it…</a:t>
            </a:r>
          </a:p>
          <a:p>
            <a:pPr lvl="1"/>
            <a:r>
              <a:rPr lang="en-US" sz="2000" dirty="0"/>
              <a:t>The “Michelson-Morley Experiment” </a:t>
            </a:r>
            <a:br>
              <a:rPr lang="en-US" sz="2000" dirty="0"/>
            </a:br>
            <a:r>
              <a:rPr lang="en-US" sz="2000" dirty="0"/>
              <a:t>(1887) looked for difference in velocity </a:t>
            </a:r>
            <a:br>
              <a:rPr lang="en-US" sz="2000" dirty="0"/>
            </a:br>
            <a:r>
              <a:rPr lang="en-US" sz="2000" dirty="0"/>
              <a:t>based on whether a beam was traveling </a:t>
            </a:r>
            <a:br>
              <a:rPr lang="en-US" sz="2000" dirty="0"/>
            </a:br>
            <a:r>
              <a:rPr lang="en-US" sz="2000" dirty="0"/>
              <a:t>along the direction of the Earth’s motion </a:t>
            </a:r>
            <a:br>
              <a:rPr lang="en-US" sz="2000" dirty="0"/>
            </a:br>
            <a:r>
              <a:rPr lang="en-US" sz="2000" dirty="0"/>
              <a:t>or transvers to it:  no effect found!</a:t>
            </a:r>
          </a:p>
          <a:p>
            <a:r>
              <a:rPr lang="en-US" sz="2200" dirty="0"/>
              <a:t>Biggest mystery in science for 20 years!</a:t>
            </a:r>
          </a:p>
          <a:p>
            <a:pPr marL="366713" lvl="1" indent="0">
              <a:buNone/>
            </a:pPr>
            <a:endParaRPr lang="en-US" sz="2000" dirty="0"/>
          </a:p>
        </p:txBody>
      </p:sp>
      <p:sp>
        <p:nvSpPr>
          <p:cNvPr id="3" name="Title 2"/>
          <p:cNvSpPr>
            <a:spLocks noGrp="1"/>
          </p:cNvSpPr>
          <p:nvPr>
            <p:ph type="title"/>
          </p:nvPr>
        </p:nvSpPr>
        <p:spPr/>
        <p:txBody>
          <a:bodyPr/>
          <a:lstStyle/>
          <a:p>
            <a:r>
              <a:rPr lang="en-US" dirty="0"/>
              <a:t>What’s “undulating”?</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22</a:t>
            </a:fld>
            <a:endParaRPr lang="en-US"/>
          </a:p>
        </p:txBody>
      </p:sp>
      <p:pic>
        <p:nvPicPr>
          <p:cNvPr id="7" name="Picture 6"/>
          <p:cNvPicPr>
            <a:picLocks noChangeAspect="1"/>
          </p:cNvPicPr>
          <p:nvPr/>
        </p:nvPicPr>
        <p:blipFill>
          <a:blip r:embed="rId2"/>
          <a:stretch>
            <a:fillRect/>
          </a:stretch>
        </p:blipFill>
        <p:spPr>
          <a:xfrm>
            <a:off x="5844830" y="3941447"/>
            <a:ext cx="2900840" cy="2214307"/>
          </a:xfrm>
          <a:prstGeom prst="rect">
            <a:avLst/>
          </a:prstGeom>
        </p:spPr>
      </p:pic>
    </p:spTree>
    <p:extLst>
      <p:ext uri="{BB962C8B-B14F-4D97-AF65-F5344CB8AC3E}">
        <p14:creationId xmlns:p14="http://schemas.microsoft.com/office/powerpoint/2010/main" val="2422174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fade">
                                      <p:cBhvr>
                                        <p:cTn id="4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In 1905, Albert Einstein postulated that perhaps the equations meant exactly what they appeared to mean:</a:t>
            </a:r>
          </a:p>
          <a:p>
            <a:pPr lvl="1"/>
            <a:r>
              <a:rPr lang="en-US" dirty="0"/>
              <a:t>The speed of light was the same </a:t>
            </a:r>
            <a:r>
              <a:rPr lang="en-US" i="1" dirty="0"/>
              <a:t>in any frame </a:t>
            </a:r>
            <a:r>
              <a:rPr lang="en-US" dirty="0"/>
              <a:t>in which is was measured.</a:t>
            </a:r>
          </a:p>
          <a:p>
            <a:r>
              <a:rPr lang="en-US" sz="2800" dirty="0"/>
              <a:t>He showed that this could “work”, but only if you gave up the notion of fixed time.</a:t>
            </a:r>
          </a:p>
          <a:p>
            <a:pPr lvl="1"/>
            <a:r>
              <a:rPr lang="en-US" dirty="0">
                <a:latin typeface="Wingdings"/>
                <a:ea typeface="Wingdings"/>
                <a:cs typeface="Wingdings"/>
                <a:sym typeface="Wingdings"/>
              </a:rPr>
              <a:t></a:t>
            </a:r>
            <a:r>
              <a:rPr lang="en-US" dirty="0">
                <a:sym typeface="Wingdings"/>
              </a:rPr>
              <a:t> “Special Theory of Relativity”</a:t>
            </a:r>
          </a:p>
          <a:p>
            <a:r>
              <a:rPr lang="en-US" sz="2800" dirty="0">
                <a:sym typeface="Wingdings"/>
              </a:rPr>
              <a:t>Profound implications…</a:t>
            </a:r>
            <a:endParaRPr lang="en-US" sz="2400" dirty="0">
              <a:sym typeface="Wingdings"/>
            </a:endParaRPr>
          </a:p>
        </p:txBody>
      </p:sp>
      <p:sp>
        <p:nvSpPr>
          <p:cNvPr id="3" name="Title 2"/>
          <p:cNvSpPr>
            <a:spLocks noGrp="1"/>
          </p:cNvSpPr>
          <p:nvPr>
            <p:ph type="title"/>
          </p:nvPr>
        </p:nvSpPr>
        <p:spPr/>
        <p:txBody>
          <a:bodyPr/>
          <a:lstStyle/>
          <a:p>
            <a:r>
              <a:rPr lang="en-US" dirty="0"/>
              <a:t>Einstein to the Rescue</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23</a:t>
            </a:fld>
            <a:endParaRPr lang="en-US"/>
          </a:p>
        </p:txBody>
      </p:sp>
    </p:spTree>
    <p:extLst>
      <p:ext uri="{BB962C8B-B14F-4D97-AF65-F5344CB8AC3E}">
        <p14:creationId xmlns:p14="http://schemas.microsoft.com/office/powerpoint/2010/main" val="4097481256"/>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Einstein said, “The speed of light must be the same in any reference frame”.  For example, the time it takes light to bounce off a mirror in a spaceship must be the same whether it’s measured by someone in the spaceship, or someone outside of the spaceship.</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This seems weird, but it applies to everything we with, </a:t>
            </a:r>
            <a:r>
              <a:rPr lang="en-US" sz="2000" dirty="0" err="1"/>
              <a:t>eg</a:t>
            </a:r>
            <a:r>
              <a:rPr lang="en-US" sz="2000" dirty="0"/>
              <a:t>, accelerators</a:t>
            </a:r>
          </a:p>
          <a:p>
            <a:pPr lvl="1"/>
            <a:r>
              <a:rPr lang="en-US" sz="1800" dirty="0"/>
              <a:t>Example: the faster </a:t>
            </a:r>
            <a:r>
              <a:rPr lang="en-US" sz="1800" dirty="0" err="1"/>
              <a:t>pions</a:t>
            </a:r>
            <a:r>
              <a:rPr lang="en-US" sz="1800" dirty="0"/>
              <a:t> and </a:t>
            </a:r>
            <a:r>
              <a:rPr lang="en-US" sz="1800" dirty="0" err="1"/>
              <a:t>muons</a:t>
            </a:r>
            <a:r>
              <a:rPr lang="en-US" sz="1800" dirty="0"/>
              <a:t> move, the longer they live.</a:t>
            </a:r>
          </a:p>
        </p:txBody>
      </p:sp>
      <p:sp>
        <p:nvSpPr>
          <p:cNvPr id="3" name="Title 2"/>
          <p:cNvSpPr>
            <a:spLocks noGrp="1"/>
          </p:cNvSpPr>
          <p:nvPr>
            <p:ph type="title"/>
          </p:nvPr>
        </p:nvSpPr>
        <p:spPr/>
        <p:txBody>
          <a:bodyPr/>
          <a:lstStyle/>
          <a:p>
            <a:r>
              <a:rPr lang="en-US" dirty="0"/>
              <a:t>Example: Time Dilation</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24</a:t>
            </a:fld>
            <a:endParaRPr lang="en-US"/>
          </a:p>
        </p:txBody>
      </p:sp>
      <p:pic>
        <p:nvPicPr>
          <p:cNvPr id="7" name="Picture 6"/>
          <p:cNvPicPr>
            <a:picLocks noChangeAspect="1"/>
          </p:cNvPicPr>
          <p:nvPr/>
        </p:nvPicPr>
        <p:blipFill>
          <a:blip r:embed="rId2"/>
          <a:stretch>
            <a:fillRect/>
          </a:stretch>
        </p:blipFill>
        <p:spPr>
          <a:xfrm>
            <a:off x="808310" y="2353660"/>
            <a:ext cx="3955715" cy="2691365"/>
          </a:xfrm>
          <a:prstGeom prst="rect">
            <a:avLst/>
          </a:prstGeom>
        </p:spPr>
      </p:pic>
      <p:sp>
        <p:nvSpPr>
          <p:cNvPr id="8" name="TextBox 7"/>
          <p:cNvSpPr txBox="1"/>
          <p:nvPr/>
        </p:nvSpPr>
        <p:spPr>
          <a:xfrm>
            <a:off x="4994455" y="2353660"/>
            <a:ext cx="3840500" cy="2585323"/>
          </a:xfrm>
          <a:prstGeom prst="rect">
            <a:avLst/>
          </a:prstGeom>
          <a:noFill/>
        </p:spPr>
        <p:txBody>
          <a:bodyPr wrap="square" rtlCol="0">
            <a:spAutoFit/>
          </a:bodyPr>
          <a:lstStyle/>
          <a:p>
            <a:pPr marL="112713" indent="-112713" algn="l">
              <a:buFont typeface="Arial"/>
              <a:buChar char="•"/>
            </a:pPr>
            <a:r>
              <a:rPr lang="en-US" dirty="0"/>
              <a:t>These two people have to measure </a:t>
            </a:r>
            <a:r>
              <a:rPr lang="en-US" i="1" dirty="0"/>
              <a:t>the same </a:t>
            </a:r>
            <a:r>
              <a:rPr lang="en-US" dirty="0"/>
              <a:t>speed for light, even though light is traveling a different distance for the two of them.</a:t>
            </a:r>
          </a:p>
          <a:p>
            <a:pPr marL="112713" indent="-112713" algn="l">
              <a:buFont typeface="Arial"/>
              <a:buChar char="•"/>
            </a:pPr>
            <a:r>
              <a:rPr lang="en-US" dirty="0"/>
              <a:t>The only solution?  More time passes for the stationary observer than the guy in the spaceship!</a:t>
            </a:r>
          </a:p>
          <a:p>
            <a:pPr marL="569913" lvl="1" indent="-112713" algn="l">
              <a:buFont typeface="Arial"/>
              <a:buChar char="•"/>
            </a:pPr>
            <a:r>
              <a:rPr lang="en-US" dirty="0"/>
              <a:t>“Twin Paradox”</a:t>
            </a:r>
          </a:p>
        </p:txBody>
      </p:sp>
      <p:cxnSp>
        <p:nvCxnSpPr>
          <p:cNvPr id="10" name="Straight Arrow Connector 9"/>
          <p:cNvCxnSpPr/>
          <p:nvPr/>
        </p:nvCxnSpPr>
        <p:spPr>
          <a:xfrm flipH="1">
            <a:off x="3880710" y="2660900"/>
            <a:ext cx="1228960" cy="768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151015" y="2699305"/>
            <a:ext cx="1958655" cy="18818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1195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229600" cy="1779813"/>
          </a:xfrm>
        </p:spPr>
        <p:txBody>
          <a:bodyPr/>
          <a:lstStyle/>
          <a:p>
            <a:r>
              <a:rPr lang="en-US" sz="2000" dirty="0"/>
              <a:t>Well….</a:t>
            </a:r>
          </a:p>
          <a:p>
            <a:r>
              <a:rPr lang="en-US" sz="2000" dirty="0"/>
              <a:t>Around the turn of the last century, Philipp Lenard observed the “photoelectric effect”:  </a:t>
            </a:r>
          </a:p>
          <a:p>
            <a:pPr lvl="1"/>
            <a:r>
              <a:rPr lang="en-US" sz="1800" dirty="0"/>
              <a:t>light could knock electrons out of material and create an electric current, but their energy depended only on the </a:t>
            </a:r>
            <a:r>
              <a:rPr lang="en-US" sz="1800" i="1" dirty="0"/>
              <a:t>color</a:t>
            </a:r>
            <a:r>
              <a:rPr lang="en-US" sz="1800" dirty="0"/>
              <a:t>, not the intensity.</a:t>
            </a:r>
          </a:p>
          <a:p>
            <a:pPr lvl="1"/>
            <a:endParaRPr lang="en-US" sz="1800" dirty="0"/>
          </a:p>
          <a:p>
            <a:pPr lvl="1"/>
            <a:endParaRPr lang="en-US" sz="1800" dirty="0"/>
          </a:p>
          <a:p>
            <a:pPr lvl="1"/>
            <a:endParaRPr lang="en-US" sz="1800" dirty="0"/>
          </a:p>
          <a:p>
            <a:pPr lvl="1"/>
            <a:endParaRPr lang="en-US" sz="1800" dirty="0"/>
          </a:p>
          <a:p>
            <a:pPr lvl="1"/>
            <a:endParaRPr lang="en-US" dirty="0"/>
          </a:p>
          <a:p>
            <a:pPr lvl="1"/>
            <a:endParaRPr lang="en-US" sz="1800" dirty="0"/>
          </a:p>
          <a:p>
            <a:pPr lvl="1"/>
            <a:endParaRPr lang="en-US" sz="1800" dirty="0"/>
          </a:p>
          <a:p>
            <a:pPr lvl="1"/>
            <a:endParaRPr lang="en-US" sz="1800" dirty="0"/>
          </a:p>
          <a:p>
            <a:pPr lvl="1"/>
            <a:endParaRPr lang="en-US" sz="1800" dirty="0"/>
          </a:p>
          <a:p>
            <a:pPr lvl="1"/>
            <a:endParaRPr lang="en-US" sz="2000" dirty="0"/>
          </a:p>
          <a:p>
            <a:r>
              <a:rPr lang="en-US" sz="2000" dirty="0"/>
              <a:t>This really had people scratching their heads!</a:t>
            </a:r>
          </a:p>
        </p:txBody>
      </p:sp>
      <p:sp>
        <p:nvSpPr>
          <p:cNvPr id="3" name="Title 2"/>
          <p:cNvSpPr>
            <a:spLocks noGrp="1"/>
          </p:cNvSpPr>
          <p:nvPr>
            <p:ph type="title"/>
          </p:nvPr>
        </p:nvSpPr>
        <p:spPr/>
        <p:txBody>
          <a:bodyPr/>
          <a:lstStyle/>
          <a:p>
            <a:r>
              <a:rPr lang="en-US" dirty="0"/>
              <a:t>Now we’re done, right?</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25</a:t>
            </a:fld>
            <a:endParaRPr lang="en-US"/>
          </a:p>
        </p:txBody>
      </p:sp>
      <p:pic>
        <p:nvPicPr>
          <p:cNvPr id="7" name="Picture 6" descr="photoelectric_effect_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8005" y="2584090"/>
            <a:ext cx="5722345" cy="3110805"/>
          </a:xfrm>
          <a:prstGeom prst="rect">
            <a:avLst/>
          </a:prstGeom>
        </p:spPr>
      </p:pic>
    </p:spTree>
    <p:extLst>
      <p:ext uri="{BB962C8B-B14F-4D97-AF65-F5344CB8AC3E}">
        <p14:creationId xmlns:p14="http://schemas.microsoft.com/office/powerpoint/2010/main" val="252601622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5263290" y="3813050"/>
            <a:ext cx="3571665" cy="22658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sz="2400" dirty="0"/>
              <a:t>The same year he proposed the Theory of Relativity, Einstein suggested a new theory for light</a:t>
            </a:r>
          </a:p>
          <a:p>
            <a:pPr lvl="1"/>
            <a:r>
              <a:rPr lang="en-US" sz="2000" dirty="0"/>
              <a:t>Really, at this point, he was just showing off</a:t>
            </a:r>
          </a:p>
          <a:p>
            <a:r>
              <a:rPr lang="en-US" sz="2400" dirty="0"/>
              <a:t>He hypothesized that light consisted of “packets”, each with an energy that depended on its wavelength:</a:t>
            </a:r>
          </a:p>
          <a:p>
            <a:endParaRPr lang="en-US" sz="2400" dirty="0"/>
          </a:p>
          <a:p>
            <a:endParaRPr lang="en-US" sz="2400" dirty="0"/>
          </a:p>
          <a:p>
            <a:endParaRPr lang="en-US" sz="2400" dirty="0"/>
          </a:p>
          <a:p>
            <a:endParaRPr lang="en-US" sz="2400" dirty="0"/>
          </a:p>
          <a:p>
            <a:r>
              <a:rPr lang="en-US" sz="2400" dirty="0"/>
              <a:t>Shorter wavelengths have </a:t>
            </a:r>
            <a:br>
              <a:rPr lang="en-US" sz="2400" dirty="0"/>
            </a:br>
            <a:r>
              <a:rPr lang="en-US" sz="2400" dirty="0"/>
              <a:t>higher energy, and can therefore </a:t>
            </a:r>
            <a:br>
              <a:rPr lang="en-US" sz="2400" dirty="0"/>
            </a:br>
            <a:r>
              <a:rPr lang="en-US" sz="2400" dirty="0"/>
              <a:t>kick out electrons with higher </a:t>
            </a:r>
            <a:br>
              <a:rPr lang="en-US" sz="2400" dirty="0"/>
            </a:br>
            <a:r>
              <a:rPr lang="en-US" sz="2400" dirty="0"/>
              <a:t>energy.</a:t>
            </a:r>
          </a:p>
        </p:txBody>
      </p:sp>
      <p:sp>
        <p:nvSpPr>
          <p:cNvPr id="3" name="Title 2"/>
          <p:cNvSpPr>
            <a:spLocks noGrp="1"/>
          </p:cNvSpPr>
          <p:nvPr>
            <p:ph type="title"/>
          </p:nvPr>
        </p:nvSpPr>
        <p:spPr/>
        <p:txBody>
          <a:bodyPr/>
          <a:lstStyle/>
          <a:p>
            <a:r>
              <a:rPr lang="en-US" dirty="0"/>
              <a:t>Einstein to the rescue (again)</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26</a:t>
            </a:fld>
            <a:endParaRPr lang="en-US"/>
          </a:p>
        </p:txBody>
      </p:sp>
      <p:pic>
        <p:nvPicPr>
          <p:cNvPr id="23" name="Picture 22" descr="photoelectric_effect_2.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1695" y="3851455"/>
            <a:ext cx="3508030" cy="2203042"/>
          </a:xfrm>
          <a:prstGeom prst="rect">
            <a:avLst/>
          </a:prstGeom>
        </p:spPr>
      </p:pic>
      <p:graphicFrame>
        <p:nvGraphicFramePr>
          <p:cNvPr id="24" name="Object 23"/>
          <p:cNvGraphicFramePr>
            <a:graphicFrameLocks noChangeAspect="1"/>
          </p:cNvGraphicFramePr>
          <p:nvPr>
            <p:extLst>
              <p:ext uri="{D42A27DB-BD31-4B8C-83A1-F6EECF244321}">
                <p14:modId xmlns:p14="http://schemas.microsoft.com/office/powerpoint/2010/main" val="362588236"/>
              </p:ext>
            </p:extLst>
          </p:nvPr>
        </p:nvGraphicFramePr>
        <p:xfrm>
          <a:off x="2421320" y="3313785"/>
          <a:ext cx="1036935" cy="868783"/>
        </p:xfrm>
        <a:graphic>
          <a:graphicData uri="http://schemas.openxmlformats.org/presentationml/2006/ole">
            <mc:AlternateContent xmlns:mc="http://schemas.openxmlformats.org/markup-compatibility/2006">
              <mc:Choice xmlns:v="urn:schemas-microsoft-com:vml" Requires="v">
                <p:oleObj name="Equation" r:id="rId3" imgW="469900" imgH="393700" progId="Equation.DSMT4">
                  <p:embed/>
                </p:oleObj>
              </mc:Choice>
              <mc:Fallback>
                <p:oleObj name="Equation" r:id="rId3" imgW="469900" imgH="393700" progId="Equation.DSMT4">
                  <p:embed/>
                  <p:pic>
                    <p:nvPicPr>
                      <p:cNvPr id="0" name=""/>
                      <p:cNvPicPr/>
                      <p:nvPr/>
                    </p:nvPicPr>
                    <p:blipFill>
                      <a:blip r:embed="rId4"/>
                      <a:stretch>
                        <a:fillRect/>
                      </a:stretch>
                    </p:blipFill>
                    <p:spPr>
                      <a:xfrm>
                        <a:off x="2421320" y="3313785"/>
                        <a:ext cx="1036935" cy="868783"/>
                      </a:xfrm>
                      <a:prstGeom prst="rect">
                        <a:avLst/>
                      </a:prstGeom>
                    </p:spPr>
                  </p:pic>
                </p:oleObj>
              </mc:Fallback>
            </mc:AlternateContent>
          </a:graphicData>
        </a:graphic>
      </p:graphicFrame>
      <p:sp>
        <p:nvSpPr>
          <p:cNvPr id="25" name="TextBox 24"/>
          <p:cNvSpPr txBox="1"/>
          <p:nvPr/>
        </p:nvSpPr>
        <p:spPr>
          <a:xfrm>
            <a:off x="309045" y="3006545"/>
            <a:ext cx="2342705" cy="369332"/>
          </a:xfrm>
          <a:prstGeom prst="rect">
            <a:avLst/>
          </a:prstGeom>
          <a:noFill/>
        </p:spPr>
        <p:txBody>
          <a:bodyPr wrap="square" rtlCol="0">
            <a:spAutoFit/>
          </a:bodyPr>
          <a:lstStyle/>
          <a:p>
            <a:pPr algn="r"/>
            <a:r>
              <a:rPr lang="en-US" dirty="0"/>
              <a:t>Planck’s Constant</a:t>
            </a:r>
          </a:p>
        </p:txBody>
      </p:sp>
      <p:sp>
        <p:nvSpPr>
          <p:cNvPr id="26" name="TextBox 25"/>
          <p:cNvSpPr txBox="1"/>
          <p:nvPr/>
        </p:nvSpPr>
        <p:spPr>
          <a:xfrm>
            <a:off x="3611875" y="3813050"/>
            <a:ext cx="1651415" cy="369332"/>
          </a:xfrm>
          <a:prstGeom prst="rect">
            <a:avLst/>
          </a:prstGeom>
          <a:noFill/>
        </p:spPr>
        <p:txBody>
          <a:bodyPr wrap="square" rtlCol="0">
            <a:spAutoFit/>
          </a:bodyPr>
          <a:lstStyle/>
          <a:p>
            <a:pPr algn="l"/>
            <a:r>
              <a:rPr lang="en-US" dirty="0"/>
              <a:t>Wavelength</a:t>
            </a:r>
          </a:p>
        </p:txBody>
      </p:sp>
      <p:sp>
        <p:nvSpPr>
          <p:cNvPr id="27" name="TextBox 26"/>
          <p:cNvSpPr txBox="1"/>
          <p:nvPr/>
        </p:nvSpPr>
        <p:spPr>
          <a:xfrm>
            <a:off x="885120" y="3736240"/>
            <a:ext cx="998530" cy="369332"/>
          </a:xfrm>
          <a:prstGeom prst="rect">
            <a:avLst/>
          </a:prstGeom>
          <a:noFill/>
        </p:spPr>
        <p:txBody>
          <a:bodyPr wrap="square" rtlCol="0">
            <a:spAutoFit/>
          </a:bodyPr>
          <a:lstStyle/>
          <a:p>
            <a:pPr algn="r"/>
            <a:r>
              <a:rPr lang="en-US" dirty="0"/>
              <a:t>Energy</a:t>
            </a:r>
          </a:p>
        </p:txBody>
      </p:sp>
      <p:sp>
        <p:nvSpPr>
          <p:cNvPr id="28" name="TextBox 27"/>
          <p:cNvSpPr txBox="1"/>
          <p:nvPr/>
        </p:nvSpPr>
        <p:spPr>
          <a:xfrm>
            <a:off x="3765495" y="3160165"/>
            <a:ext cx="1613010" cy="369332"/>
          </a:xfrm>
          <a:prstGeom prst="rect">
            <a:avLst/>
          </a:prstGeom>
          <a:noFill/>
        </p:spPr>
        <p:txBody>
          <a:bodyPr wrap="square" rtlCol="0">
            <a:spAutoFit/>
          </a:bodyPr>
          <a:lstStyle/>
          <a:p>
            <a:pPr algn="l"/>
            <a:r>
              <a:rPr lang="en-US" dirty="0"/>
              <a:t>Speed of light</a:t>
            </a:r>
          </a:p>
        </p:txBody>
      </p:sp>
      <p:cxnSp>
        <p:nvCxnSpPr>
          <p:cNvPr id="29" name="Straight Arrow Connector 28"/>
          <p:cNvCxnSpPr/>
          <p:nvPr/>
        </p:nvCxnSpPr>
        <p:spPr>
          <a:xfrm>
            <a:off x="2651750" y="3313785"/>
            <a:ext cx="307240" cy="153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3381445" y="3390595"/>
            <a:ext cx="345645" cy="153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266230" y="4005075"/>
            <a:ext cx="345643" cy="735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7" idx="3"/>
          </p:cNvCxnSpPr>
          <p:nvPr/>
        </p:nvCxnSpPr>
        <p:spPr>
          <a:xfrm flipV="1">
            <a:off x="1883650" y="3813050"/>
            <a:ext cx="499265" cy="1078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57409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64032"/>
            <a:ext cx="8229600" cy="5253318"/>
          </a:xfrm>
        </p:spPr>
        <p:txBody>
          <a:bodyPr/>
          <a:lstStyle/>
          <a:p>
            <a:r>
              <a:rPr lang="en-US" sz="2400" dirty="0"/>
              <a:t>I thought we had that whole particle/wave thing worked out after the discovery of interference, right?</a:t>
            </a:r>
          </a:p>
          <a:p>
            <a:r>
              <a:rPr lang="en-US" sz="2400" dirty="0"/>
              <a:t>Now Einstein was saying light was a particle again.</a:t>
            </a:r>
          </a:p>
          <a:p>
            <a:r>
              <a:rPr lang="en-US" sz="2400" dirty="0"/>
              <a:t>How could light be both a particle </a:t>
            </a:r>
            <a:r>
              <a:rPr lang="en-US" sz="2400" i="1" dirty="0"/>
              <a:t>and</a:t>
            </a:r>
            <a:r>
              <a:rPr lang="en-US" sz="2400" dirty="0"/>
              <a:t> a wave?</a:t>
            </a:r>
          </a:p>
          <a:p>
            <a:r>
              <a:rPr lang="en-US" sz="2400" dirty="0"/>
              <a:t>This question obsessed the best minds in the world for decades (and still does, really)</a:t>
            </a:r>
          </a:p>
          <a:p>
            <a:r>
              <a:rPr lang="en-US" sz="2400" dirty="0"/>
              <a:t>Over time, a working theory emerged, known as “quantum mechanics”</a:t>
            </a:r>
          </a:p>
          <a:p>
            <a:endParaRPr lang="en-US" sz="2400" dirty="0"/>
          </a:p>
          <a:p>
            <a:endParaRPr lang="en-US" sz="2400" dirty="0"/>
          </a:p>
          <a:p>
            <a:pPr marL="0" indent="0">
              <a:buNone/>
            </a:pPr>
            <a:r>
              <a:rPr lang="en-US" sz="2400" dirty="0"/>
              <a:t>          	       …and it’s really kind of weird!</a:t>
            </a:r>
          </a:p>
        </p:txBody>
      </p:sp>
      <p:sp>
        <p:nvSpPr>
          <p:cNvPr id="3" name="Title 2"/>
          <p:cNvSpPr>
            <a:spLocks noGrp="1"/>
          </p:cNvSpPr>
          <p:nvPr>
            <p:ph type="title"/>
          </p:nvPr>
        </p:nvSpPr>
        <p:spPr/>
        <p:txBody>
          <a:bodyPr/>
          <a:lstStyle/>
          <a:p>
            <a:r>
              <a:rPr lang="en-US" dirty="0"/>
              <a:t>Wait!  What the what?</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27</a:t>
            </a:fld>
            <a:endParaRPr lang="en-US"/>
          </a:p>
        </p:txBody>
      </p:sp>
    </p:spTree>
    <p:extLst>
      <p:ext uri="{BB962C8B-B14F-4D97-AF65-F5344CB8AC3E}">
        <p14:creationId xmlns:p14="http://schemas.microsoft.com/office/powerpoint/2010/main" val="173044339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416160" cy="2202268"/>
          </a:xfrm>
        </p:spPr>
        <p:txBody>
          <a:bodyPr/>
          <a:lstStyle/>
          <a:p>
            <a:r>
              <a:rPr lang="en-US" sz="2000" dirty="0"/>
              <a:t>Light (and everything else) has a wavelength, which depends on its momentum</a:t>
            </a:r>
          </a:p>
          <a:p>
            <a:endParaRPr lang="en-US" sz="2000" dirty="0"/>
          </a:p>
          <a:p>
            <a:pPr marL="0" indent="0">
              <a:buNone/>
            </a:pPr>
            <a:endParaRPr lang="en-US" sz="1050" dirty="0"/>
          </a:p>
          <a:p>
            <a:r>
              <a:rPr lang="en-US" sz="2000" dirty="0"/>
              <a:t>Particles propagate (and interfere!) as waves, but they are observed (interact) discretely, with a </a:t>
            </a:r>
            <a:r>
              <a:rPr lang="en-US" sz="2000" i="1" dirty="0"/>
              <a:t>probability</a:t>
            </a:r>
            <a:r>
              <a:rPr lang="en-US" sz="2000" dirty="0"/>
              <a:t> that depends on their amplitude.</a:t>
            </a:r>
          </a:p>
          <a:p>
            <a:endParaRPr lang="en-US" sz="2000" dirty="0"/>
          </a:p>
          <a:p>
            <a:endParaRPr lang="en-US" sz="2000" dirty="0"/>
          </a:p>
          <a:p>
            <a:endParaRPr lang="en-US" sz="2000" dirty="0"/>
          </a:p>
          <a:p>
            <a:pPr marL="0" indent="0">
              <a:buNone/>
            </a:pPr>
            <a:endParaRPr lang="en-US" sz="2400" dirty="0"/>
          </a:p>
          <a:p>
            <a:endParaRPr lang="en-US" sz="2000" dirty="0"/>
          </a:p>
          <a:p>
            <a:endParaRPr lang="en-US" sz="2000" dirty="0"/>
          </a:p>
          <a:p>
            <a:r>
              <a:rPr lang="en-US" sz="2000" dirty="0"/>
              <a:t>At the smallest scales, everything is governed by random chance, and this introduces a fundamental uncertainty into our ability to measure things.</a:t>
            </a:r>
          </a:p>
          <a:p>
            <a:endParaRPr lang="en-US" sz="2000" dirty="0"/>
          </a:p>
          <a:p>
            <a:endParaRPr lang="en-US" sz="2000" dirty="0"/>
          </a:p>
          <a:p>
            <a:endParaRPr lang="en-US" sz="2000" dirty="0"/>
          </a:p>
        </p:txBody>
      </p:sp>
      <p:sp>
        <p:nvSpPr>
          <p:cNvPr id="3" name="Title 2"/>
          <p:cNvSpPr>
            <a:spLocks noGrp="1"/>
          </p:cNvSpPr>
          <p:nvPr>
            <p:ph type="title"/>
          </p:nvPr>
        </p:nvSpPr>
        <p:spPr/>
        <p:txBody>
          <a:bodyPr/>
          <a:lstStyle/>
          <a:p>
            <a:r>
              <a:rPr lang="en-US" dirty="0"/>
              <a:t>Quantum Mechanics</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391507583"/>
              </p:ext>
            </p:extLst>
          </p:nvPr>
        </p:nvGraphicFramePr>
        <p:xfrm>
          <a:off x="2882179" y="1316725"/>
          <a:ext cx="806505" cy="831708"/>
        </p:xfrm>
        <a:graphic>
          <a:graphicData uri="http://schemas.openxmlformats.org/presentationml/2006/ole">
            <mc:AlternateContent xmlns:mc="http://schemas.openxmlformats.org/markup-compatibility/2006">
              <mc:Choice xmlns:v="urn:schemas-microsoft-com:vml" Requires="v">
                <p:oleObj name="Equation" r:id="rId2" imgW="406400" imgH="419100" progId="Equation.DSMT4">
                  <p:embed/>
                </p:oleObj>
              </mc:Choice>
              <mc:Fallback>
                <p:oleObj name="Equation" r:id="rId2" imgW="406400" imgH="419100" progId="Equation.DSMT4">
                  <p:embed/>
                  <p:pic>
                    <p:nvPicPr>
                      <p:cNvPr id="0" name=""/>
                      <p:cNvPicPr/>
                      <p:nvPr/>
                    </p:nvPicPr>
                    <p:blipFill>
                      <a:blip r:embed="rId3"/>
                      <a:stretch>
                        <a:fillRect/>
                      </a:stretch>
                    </p:blipFill>
                    <p:spPr>
                      <a:xfrm>
                        <a:off x="2882179" y="1316725"/>
                        <a:ext cx="806505" cy="831708"/>
                      </a:xfrm>
                      <a:prstGeom prst="rect">
                        <a:avLst/>
                      </a:prstGeom>
                    </p:spPr>
                  </p:pic>
                </p:oleObj>
              </mc:Fallback>
            </mc:AlternateContent>
          </a:graphicData>
        </a:graphic>
      </p:graphicFrame>
      <p:sp>
        <p:nvSpPr>
          <p:cNvPr id="8" name="TextBox 7"/>
          <p:cNvSpPr txBox="1"/>
          <p:nvPr/>
        </p:nvSpPr>
        <p:spPr>
          <a:xfrm>
            <a:off x="4226355" y="1470345"/>
            <a:ext cx="1881845" cy="369332"/>
          </a:xfrm>
          <a:prstGeom prst="rect">
            <a:avLst/>
          </a:prstGeom>
          <a:noFill/>
        </p:spPr>
        <p:txBody>
          <a:bodyPr wrap="square" rtlCol="0">
            <a:spAutoFit/>
          </a:bodyPr>
          <a:lstStyle/>
          <a:p>
            <a:pPr algn="l"/>
            <a:r>
              <a:rPr lang="en-US" dirty="0"/>
              <a:t>Momentum</a:t>
            </a:r>
          </a:p>
        </p:txBody>
      </p:sp>
      <p:cxnSp>
        <p:nvCxnSpPr>
          <p:cNvPr id="9" name="Straight Arrow Connector 8"/>
          <p:cNvCxnSpPr/>
          <p:nvPr/>
        </p:nvCxnSpPr>
        <p:spPr>
          <a:xfrm flipH="1">
            <a:off x="3727090" y="1700775"/>
            <a:ext cx="460860" cy="2304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21320" y="2929735"/>
            <a:ext cx="4032525" cy="2201053"/>
          </a:xfrm>
          <a:prstGeom prst="rect">
            <a:avLst/>
          </a:prstGeom>
        </p:spPr>
      </p:pic>
      <p:sp>
        <p:nvSpPr>
          <p:cNvPr id="12" name="Rectangle 11"/>
          <p:cNvSpPr/>
          <p:nvPr/>
        </p:nvSpPr>
        <p:spPr>
          <a:xfrm>
            <a:off x="2498130" y="3889860"/>
            <a:ext cx="415619" cy="237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5241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Example: Quantum Two-Slit Interference</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29</a:t>
            </a:fld>
            <a:endParaRPr lang="en-US"/>
          </a:p>
        </p:txBody>
      </p:sp>
      <p:pic>
        <p:nvPicPr>
          <p:cNvPr id="7" name="Picture 6"/>
          <p:cNvPicPr>
            <a:picLocks noChangeAspect="1"/>
          </p:cNvPicPr>
          <p:nvPr/>
        </p:nvPicPr>
        <p:blipFill>
          <a:blip r:embed="rId4"/>
          <a:stretch>
            <a:fillRect/>
          </a:stretch>
        </p:blipFill>
        <p:spPr>
          <a:xfrm>
            <a:off x="399715" y="2468874"/>
            <a:ext cx="2636085" cy="1732284"/>
          </a:xfrm>
          <a:prstGeom prst="rect">
            <a:avLst/>
          </a:prstGeom>
        </p:spPr>
      </p:pic>
      <p:sp>
        <p:nvSpPr>
          <p:cNvPr id="8" name="Right Arrow 7"/>
          <p:cNvSpPr/>
          <p:nvPr/>
        </p:nvSpPr>
        <p:spPr>
          <a:xfrm>
            <a:off x="3112610" y="3236975"/>
            <a:ext cx="422455" cy="26883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nterference_pattern_built_up_photon_by_photon_480.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3470" y="1547155"/>
            <a:ext cx="5223080" cy="3917310"/>
          </a:xfrm>
          <a:prstGeom prst="rect">
            <a:avLst/>
          </a:prstGeom>
        </p:spPr>
      </p:pic>
      <p:sp>
        <p:nvSpPr>
          <p:cNvPr id="2" name="TextBox 1"/>
          <p:cNvSpPr txBox="1"/>
          <p:nvPr/>
        </p:nvSpPr>
        <p:spPr>
          <a:xfrm>
            <a:off x="3880710" y="817460"/>
            <a:ext cx="4647005" cy="646331"/>
          </a:xfrm>
          <a:prstGeom prst="rect">
            <a:avLst/>
          </a:prstGeom>
          <a:noFill/>
        </p:spPr>
        <p:txBody>
          <a:bodyPr wrap="square" rtlCol="0">
            <a:spAutoFit/>
          </a:bodyPr>
          <a:lstStyle/>
          <a:p>
            <a:r>
              <a:rPr lang="en-US" dirty="0">
                <a:solidFill>
                  <a:srgbClr val="FDF69C"/>
                </a:solidFill>
              </a:rPr>
              <a:t>Phosphor screen detects single photons from low intensity light source</a:t>
            </a:r>
          </a:p>
        </p:txBody>
      </p:sp>
      <p:sp>
        <p:nvSpPr>
          <p:cNvPr id="10" name="TextBox 9"/>
          <p:cNvSpPr txBox="1"/>
          <p:nvPr/>
        </p:nvSpPr>
        <p:spPr>
          <a:xfrm>
            <a:off x="3419850" y="5848515"/>
            <a:ext cx="5567505" cy="369332"/>
          </a:xfrm>
          <a:prstGeom prst="rect">
            <a:avLst/>
          </a:prstGeom>
          <a:noFill/>
        </p:spPr>
        <p:txBody>
          <a:bodyPr wrap="square" rtlCol="0">
            <a:spAutoFit/>
          </a:bodyPr>
          <a:lstStyle/>
          <a:p>
            <a:r>
              <a:rPr lang="en-US" dirty="0">
                <a:solidFill>
                  <a:srgbClr val="FDF69C"/>
                </a:solidFill>
              </a:rPr>
              <a:t>When they add up, we see the interference pattern.</a:t>
            </a:r>
          </a:p>
        </p:txBody>
      </p:sp>
    </p:spTree>
    <p:extLst>
      <p:ext uri="{BB962C8B-B14F-4D97-AF65-F5344CB8AC3E}">
        <p14:creationId xmlns:p14="http://schemas.microsoft.com/office/powerpoint/2010/main" val="1160520945"/>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04F074-BFBC-DB39-BB9E-DC73001B6728}"/>
              </a:ext>
            </a:extLst>
          </p:cNvPr>
          <p:cNvSpPr>
            <a:spLocks noGrp="1"/>
          </p:cNvSpPr>
          <p:nvPr>
            <p:ph idx="1"/>
          </p:nvPr>
        </p:nvSpPr>
        <p:spPr/>
        <p:txBody>
          <a:bodyPr/>
          <a:lstStyle/>
          <a:p>
            <a:r>
              <a:rPr lang="en-US" dirty="0"/>
              <a:t>Contrary to some claims, most ancient cultures understood that the Earth was spherical:</a:t>
            </a:r>
          </a:p>
          <a:p>
            <a:pPr lvl="1"/>
            <a:r>
              <a:rPr lang="en-US" dirty="0"/>
              <a:t>The Greeks knew this by 500 BC at the latest</a:t>
            </a:r>
          </a:p>
          <a:p>
            <a:pPr lvl="1"/>
            <a:r>
              <a:rPr lang="en-US" dirty="0"/>
              <a:t>In his treatise “One the Heavens” (~350 BC), Aristotle put forth a longwinded (and totally nonsense) philosophical argument that all things must fall toward the center of the Earth</a:t>
            </a:r>
          </a:p>
          <a:p>
            <a:pPr lvl="2"/>
            <a:r>
              <a:rPr lang="en-US" dirty="0"/>
              <a:t>You could argue that this was </a:t>
            </a:r>
            <a:r>
              <a:rPr lang="en-US" dirty="0" err="1"/>
              <a:t>kinda</a:t>
            </a:r>
            <a:r>
              <a:rPr lang="en-US" dirty="0"/>
              <a:t> </a:t>
            </a:r>
            <a:r>
              <a:rPr lang="en-US" dirty="0" err="1"/>
              <a:t>sorta</a:t>
            </a:r>
            <a:r>
              <a:rPr lang="en-US" dirty="0"/>
              <a:t> gravity, but it also meant Earth had to be the center of the solar system (put a pin in that!) </a:t>
            </a:r>
          </a:p>
          <a:p>
            <a:pPr lvl="1"/>
            <a:r>
              <a:rPr lang="en-US" dirty="0"/>
              <a:t>Interestingly, about a century later, Aristarchus of Samos proposed a </a:t>
            </a:r>
            <a:r>
              <a:rPr lang="en-US" i="1" dirty="0"/>
              <a:t>heliocentric</a:t>
            </a:r>
            <a:r>
              <a:rPr lang="en-US" dirty="0"/>
              <a:t> system, but it never caught on and was largely forgotten.*</a:t>
            </a:r>
          </a:p>
        </p:txBody>
      </p:sp>
      <p:sp>
        <p:nvSpPr>
          <p:cNvPr id="3" name="Title 2">
            <a:extLst>
              <a:ext uri="{FF2B5EF4-FFF2-40B4-BE49-F238E27FC236}">
                <a16:creationId xmlns:a16="http://schemas.microsoft.com/office/drawing/2014/main" id="{622B446A-B859-782D-E304-2020437960A9}"/>
              </a:ext>
            </a:extLst>
          </p:cNvPr>
          <p:cNvSpPr>
            <a:spLocks noGrp="1"/>
          </p:cNvSpPr>
          <p:nvPr>
            <p:ph type="title"/>
          </p:nvPr>
        </p:nvSpPr>
        <p:spPr/>
        <p:txBody>
          <a:bodyPr/>
          <a:lstStyle/>
          <a:p>
            <a:r>
              <a:rPr lang="en-US" dirty="0"/>
              <a:t>A Brief History of  Gravity…</a:t>
            </a:r>
          </a:p>
        </p:txBody>
      </p:sp>
      <p:sp>
        <p:nvSpPr>
          <p:cNvPr id="4" name="Date Placeholder 3">
            <a:extLst>
              <a:ext uri="{FF2B5EF4-FFF2-40B4-BE49-F238E27FC236}">
                <a16:creationId xmlns:a16="http://schemas.microsoft.com/office/drawing/2014/main" id="{098BB51D-D2A3-9E2F-8C1D-1CC36D24659C}"/>
              </a:ext>
            </a:extLst>
          </p:cNvPr>
          <p:cNvSpPr>
            <a:spLocks noGrp="1"/>
          </p:cNvSpPr>
          <p:nvPr>
            <p:ph type="dt" sz="half" idx="10"/>
          </p:nvPr>
        </p:nvSpPr>
        <p:spPr/>
        <p:txBody>
          <a:bodyPr/>
          <a:lstStyle/>
          <a:p>
            <a:pPr>
              <a:defRPr/>
            </a:pPr>
            <a:r>
              <a:rPr lang="en-US"/>
              <a:t>FYS 003-009, Fall 2025</a:t>
            </a:r>
          </a:p>
        </p:txBody>
      </p:sp>
      <p:sp>
        <p:nvSpPr>
          <p:cNvPr id="5" name="Footer Placeholder 4">
            <a:extLst>
              <a:ext uri="{FF2B5EF4-FFF2-40B4-BE49-F238E27FC236}">
                <a16:creationId xmlns:a16="http://schemas.microsoft.com/office/drawing/2014/main" id="{A7084C2A-EBB7-9243-4E17-5FEE4D742139}"/>
              </a:ext>
            </a:extLst>
          </p:cNvPr>
          <p:cNvSpPr>
            <a:spLocks noGrp="1"/>
          </p:cNvSpPr>
          <p:nvPr>
            <p:ph type="ftr" sz="quarter" idx="11"/>
          </p:nvPr>
        </p:nvSpPr>
        <p:spPr/>
        <p:txBody>
          <a:bodyPr/>
          <a:lstStyle/>
          <a:p>
            <a:pPr>
              <a:defRPr/>
            </a:pPr>
            <a:r>
              <a:rPr lang="en-US"/>
              <a:t>Gravity and Light</a:t>
            </a:r>
          </a:p>
        </p:txBody>
      </p:sp>
      <p:sp>
        <p:nvSpPr>
          <p:cNvPr id="6" name="Slide Number Placeholder 5">
            <a:extLst>
              <a:ext uri="{FF2B5EF4-FFF2-40B4-BE49-F238E27FC236}">
                <a16:creationId xmlns:a16="http://schemas.microsoft.com/office/drawing/2014/main" id="{B463AED5-FFFE-9FC4-123D-FDEB52A3DDF0}"/>
              </a:ext>
            </a:extLst>
          </p:cNvPr>
          <p:cNvSpPr>
            <a:spLocks noGrp="1"/>
          </p:cNvSpPr>
          <p:nvPr>
            <p:ph type="sldNum" sz="quarter" idx="12"/>
          </p:nvPr>
        </p:nvSpPr>
        <p:spPr/>
        <p:txBody>
          <a:bodyPr/>
          <a:lstStyle/>
          <a:p>
            <a:pPr>
              <a:defRPr/>
            </a:pPr>
            <a:fld id="{E90A356B-319B-4464-B0C8-0B3395D72FC7}" type="slidenum">
              <a:rPr lang="en-US" smtClean="0"/>
              <a:pPr>
                <a:defRPr/>
              </a:pPr>
              <a:t>3</a:t>
            </a:fld>
            <a:endParaRPr lang="en-US"/>
          </a:p>
        </p:txBody>
      </p:sp>
      <p:sp>
        <p:nvSpPr>
          <p:cNvPr id="7" name="TextBox 6">
            <a:extLst>
              <a:ext uri="{FF2B5EF4-FFF2-40B4-BE49-F238E27FC236}">
                <a16:creationId xmlns:a16="http://schemas.microsoft.com/office/drawing/2014/main" id="{40FF8C28-56E5-506B-AE47-A0B8FE3234A8}"/>
              </a:ext>
            </a:extLst>
          </p:cNvPr>
          <p:cNvSpPr txBox="1"/>
          <p:nvPr/>
        </p:nvSpPr>
        <p:spPr>
          <a:xfrm>
            <a:off x="5224885" y="5777396"/>
            <a:ext cx="3581400" cy="307777"/>
          </a:xfrm>
          <a:prstGeom prst="rect">
            <a:avLst/>
          </a:prstGeom>
          <a:noFill/>
        </p:spPr>
        <p:txBody>
          <a:bodyPr wrap="square" rtlCol="0">
            <a:spAutoFit/>
          </a:bodyPr>
          <a:lstStyle/>
          <a:p>
            <a:pPr algn="r"/>
            <a:r>
              <a:rPr lang="en-US" sz="1400" dirty="0"/>
              <a:t>*See “The Sand Reckoner” by Archimedes</a:t>
            </a:r>
          </a:p>
        </p:txBody>
      </p:sp>
    </p:spTree>
    <p:extLst>
      <p:ext uri="{BB962C8B-B14F-4D97-AF65-F5344CB8AC3E}">
        <p14:creationId xmlns:p14="http://schemas.microsoft.com/office/powerpoint/2010/main" val="71051443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842682"/>
            <a:ext cx="8416160" cy="1242143"/>
          </a:xfrm>
        </p:spPr>
        <p:txBody>
          <a:bodyPr/>
          <a:lstStyle/>
          <a:p>
            <a:r>
              <a:rPr lang="en-US" sz="2400" dirty="0"/>
              <a:t>Based on the work of Richard Feynman and others, we now view the electric field as the discrete exchange of photons.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If the probability is high enough, you exchange a lot of photons and quantum </a:t>
            </a:r>
            <a:r>
              <a:rPr lang="en-US" sz="2400" dirty="0">
                <a:latin typeface="Wingdings"/>
                <a:ea typeface="Wingdings"/>
                <a:cs typeface="Wingdings"/>
                <a:sym typeface="Wingdings"/>
              </a:rPr>
              <a:t></a:t>
            </a:r>
            <a:r>
              <a:rPr lang="en-US" sz="2400" dirty="0">
                <a:ea typeface="Wingdings"/>
                <a:cs typeface="Wingdings"/>
                <a:sym typeface="Wingdings"/>
              </a:rPr>
              <a:t> </a:t>
            </a:r>
            <a:r>
              <a:rPr lang="en-US" sz="2400" dirty="0">
                <a:sym typeface="Wingdings"/>
              </a:rPr>
              <a:t>classical again.</a:t>
            </a: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6" name="Title 5"/>
          <p:cNvSpPr>
            <a:spLocks noGrp="1"/>
          </p:cNvSpPr>
          <p:nvPr>
            <p:ph type="title"/>
          </p:nvPr>
        </p:nvSpPr>
        <p:spPr/>
        <p:txBody>
          <a:bodyPr/>
          <a:lstStyle/>
          <a:p>
            <a:r>
              <a:rPr lang="en-US" dirty="0"/>
              <a:t>Quantum Electrodynamics (QED)</a:t>
            </a:r>
          </a:p>
        </p:txBody>
      </p:sp>
      <p:sp>
        <p:nvSpPr>
          <p:cNvPr id="3" name="Date Placeholder 2"/>
          <p:cNvSpPr>
            <a:spLocks noGrp="1"/>
          </p:cNvSpPr>
          <p:nvPr>
            <p:ph type="dt" sz="half" idx="10"/>
          </p:nvPr>
        </p:nvSpPr>
        <p:spPr/>
        <p:txBody>
          <a:bodyPr/>
          <a:lstStyle/>
          <a:p>
            <a:pPr>
              <a:defRPr/>
            </a:pPr>
            <a:r>
              <a:rPr lang="en-US"/>
              <a:t>FYS 003-009, Fall 2025</a:t>
            </a:r>
          </a:p>
        </p:txBody>
      </p:sp>
      <p:sp>
        <p:nvSpPr>
          <p:cNvPr id="4" name="Footer Placeholder 3"/>
          <p:cNvSpPr>
            <a:spLocks noGrp="1"/>
          </p:cNvSpPr>
          <p:nvPr>
            <p:ph type="ftr" sz="quarter" idx="11"/>
          </p:nvPr>
        </p:nvSpPr>
        <p:spPr/>
        <p:txBody>
          <a:bodyPr/>
          <a:lstStyle/>
          <a:p>
            <a:pPr>
              <a:defRPr/>
            </a:pPr>
            <a:r>
              <a:rPr lang="en-US"/>
              <a:t>Gravity and Light</a:t>
            </a:r>
          </a:p>
        </p:txBody>
      </p:sp>
      <p:sp>
        <p:nvSpPr>
          <p:cNvPr id="5" name="Slide Number Placeholder 4"/>
          <p:cNvSpPr>
            <a:spLocks noGrp="1"/>
          </p:cNvSpPr>
          <p:nvPr>
            <p:ph type="sldNum" sz="quarter" idx="12"/>
          </p:nvPr>
        </p:nvSpPr>
        <p:spPr/>
        <p:txBody>
          <a:bodyPr/>
          <a:lstStyle/>
          <a:p>
            <a:pPr>
              <a:defRPr/>
            </a:pPr>
            <a:fld id="{D3A57312-FF8A-46D4-96EA-80FA0C7338BA}" type="slidenum">
              <a:rPr lang="en-US" smtClean="0"/>
              <a:pPr>
                <a:defRPr/>
              </a:pPr>
              <a:t>30</a:t>
            </a:fld>
            <a:endParaRPr lang="en-US"/>
          </a:p>
        </p:txBody>
      </p:sp>
      <p:pic>
        <p:nvPicPr>
          <p:cNvPr id="2" name="Picture 1"/>
          <p:cNvPicPr>
            <a:picLocks noChangeAspect="1"/>
          </p:cNvPicPr>
          <p:nvPr/>
        </p:nvPicPr>
        <p:blipFill>
          <a:blip r:embed="rId2"/>
          <a:stretch>
            <a:fillRect/>
          </a:stretch>
        </p:blipFill>
        <p:spPr>
          <a:xfrm>
            <a:off x="5455315" y="2622495"/>
            <a:ext cx="2445792" cy="2112275"/>
          </a:xfrm>
          <a:prstGeom prst="rect">
            <a:avLst/>
          </a:prstGeom>
        </p:spPr>
      </p:pic>
      <p:pic>
        <p:nvPicPr>
          <p:cNvPr id="8" name="Picture 7"/>
          <p:cNvPicPr>
            <a:picLocks noChangeAspect="1"/>
          </p:cNvPicPr>
          <p:nvPr/>
        </p:nvPicPr>
        <p:blipFill>
          <a:blip r:embed="rId3"/>
          <a:stretch>
            <a:fillRect/>
          </a:stretch>
        </p:blipFill>
        <p:spPr>
          <a:xfrm>
            <a:off x="846715" y="2699304"/>
            <a:ext cx="2819996" cy="2112275"/>
          </a:xfrm>
          <a:prstGeom prst="rect">
            <a:avLst/>
          </a:prstGeom>
        </p:spPr>
      </p:pic>
      <p:sp>
        <p:nvSpPr>
          <p:cNvPr id="9" name="TextBox 8"/>
          <p:cNvSpPr txBox="1"/>
          <p:nvPr/>
        </p:nvSpPr>
        <p:spPr>
          <a:xfrm>
            <a:off x="616285" y="1777585"/>
            <a:ext cx="3533261" cy="923330"/>
          </a:xfrm>
          <a:prstGeom prst="rect">
            <a:avLst/>
          </a:prstGeom>
          <a:noFill/>
        </p:spPr>
        <p:txBody>
          <a:bodyPr wrap="square" rtlCol="0">
            <a:spAutoFit/>
          </a:bodyPr>
          <a:lstStyle/>
          <a:p>
            <a:pPr algn="l"/>
            <a:r>
              <a:rPr lang="en-US" b="1" dirty="0">
                <a:solidFill>
                  <a:schemeClr val="accent3">
                    <a:lumMod val="20000"/>
                    <a:lumOff val="80000"/>
                  </a:schemeClr>
                </a:solidFill>
              </a:rPr>
              <a:t>Classical picture</a:t>
            </a:r>
            <a:r>
              <a:rPr lang="en-US" dirty="0">
                <a:solidFill>
                  <a:schemeClr val="accent3">
                    <a:lumMod val="20000"/>
                    <a:lumOff val="80000"/>
                  </a:schemeClr>
                </a:solidFill>
              </a:rPr>
              <a:t>: charged particles produce “fields”, which exert forces on other particles </a:t>
            </a:r>
          </a:p>
        </p:txBody>
      </p:sp>
      <p:sp>
        <p:nvSpPr>
          <p:cNvPr id="10" name="TextBox 9"/>
          <p:cNvSpPr txBox="1"/>
          <p:nvPr/>
        </p:nvSpPr>
        <p:spPr>
          <a:xfrm>
            <a:off x="4840835" y="1739180"/>
            <a:ext cx="3994120" cy="923330"/>
          </a:xfrm>
          <a:prstGeom prst="rect">
            <a:avLst/>
          </a:prstGeom>
          <a:noFill/>
        </p:spPr>
        <p:txBody>
          <a:bodyPr wrap="square" rtlCol="0">
            <a:spAutoFit/>
          </a:bodyPr>
          <a:lstStyle/>
          <a:p>
            <a:pPr algn="l"/>
            <a:r>
              <a:rPr lang="en-US" b="1" dirty="0">
                <a:solidFill>
                  <a:srgbClr val="FAF2D4"/>
                </a:solidFill>
              </a:rPr>
              <a:t>Quantum picture</a:t>
            </a:r>
            <a:r>
              <a:rPr lang="en-US" dirty="0">
                <a:solidFill>
                  <a:srgbClr val="FAF2D4"/>
                </a:solidFill>
              </a:rPr>
              <a:t>: charged particles have a probability of exchanging “virtual photons”</a:t>
            </a:r>
          </a:p>
        </p:txBody>
      </p:sp>
      <p:sp>
        <p:nvSpPr>
          <p:cNvPr id="11" name="Rectangle 10"/>
          <p:cNvSpPr/>
          <p:nvPr/>
        </p:nvSpPr>
        <p:spPr>
          <a:xfrm>
            <a:off x="2536535" y="5618086"/>
            <a:ext cx="2841970" cy="384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186480" y="4734770"/>
            <a:ext cx="2918780" cy="369332"/>
          </a:xfrm>
          <a:prstGeom prst="rect">
            <a:avLst/>
          </a:prstGeom>
          <a:noFill/>
        </p:spPr>
        <p:txBody>
          <a:bodyPr wrap="square" rtlCol="0">
            <a:spAutoFit/>
          </a:bodyPr>
          <a:lstStyle/>
          <a:p>
            <a:r>
              <a:rPr lang="en-US" b="1" dirty="0">
                <a:solidFill>
                  <a:srgbClr val="FAF2D4"/>
                </a:solidFill>
              </a:rPr>
              <a:t>“Feynman Diagram”</a:t>
            </a:r>
            <a:endParaRPr lang="en-US" dirty="0">
              <a:solidFill>
                <a:srgbClr val="FAF2D4"/>
              </a:solidFill>
            </a:endParaRPr>
          </a:p>
        </p:txBody>
      </p:sp>
    </p:spTree>
    <p:extLst>
      <p:ext uri="{BB962C8B-B14F-4D97-AF65-F5344CB8AC3E}">
        <p14:creationId xmlns:p14="http://schemas.microsoft.com/office/powerpoint/2010/main" val="3120981309"/>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This formalism became the model for how we treat all forces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r>
              <a:rPr lang="en-US" sz="2000" dirty="0"/>
              <a:t>They’re literally the basis of everything we do in fundamental physics</a:t>
            </a:r>
          </a:p>
        </p:txBody>
      </p:sp>
      <p:sp>
        <p:nvSpPr>
          <p:cNvPr id="3" name="Title 2"/>
          <p:cNvSpPr>
            <a:spLocks noGrp="1"/>
          </p:cNvSpPr>
          <p:nvPr>
            <p:ph type="title"/>
          </p:nvPr>
        </p:nvSpPr>
        <p:spPr/>
        <p:txBody>
          <a:bodyPr/>
          <a:lstStyle/>
          <a:p>
            <a:r>
              <a:rPr lang="en-US" dirty="0"/>
              <a:t>The Rest is History</a:t>
            </a:r>
            <a:r>
              <a:rPr lang="mr-IN" dirty="0"/>
              <a:t>…</a:t>
            </a:r>
            <a:endParaRPr lang="en-US" dirty="0"/>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31</a:t>
            </a:fld>
            <a:endParaRPr lang="en-US"/>
          </a:p>
        </p:txBody>
      </p:sp>
      <p:pic>
        <p:nvPicPr>
          <p:cNvPr id="11" name="Picture 10"/>
          <p:cNvPicPr>
            <a:picLocks noChangeAspect="1"/>
          </p:cNvPicPr>
          <p:nvPr/>
        </p:nvPicPr>
        <p:blipFill>
          <a:blip r:embed="rId2"/>
          <a:stretch>
            <a:fillRect/>
          </a:stretch>
        </p:blipFill>
        <p:spPr>
          <a:xfrm>
            <a:off x="4341570" y="1355130"/>
            <a:ext cx="2633279" cy="1898827"/>
          </a:xfrm>
          <a:prstGeom prst="rect">
            <a:avLst/>
          </a:prstGeom>
        </p:spPr>
      </p:pic>
      <p:pic>
        <p:nvPicPr>
          <p:cNvPr id="12" name="Picture 11"/>
          <p:cNvPicPr>
            <a:picLocks noChangeAspect="1"/>
          </p:cNvPicPr>
          <p:nvPr/>
        </p:nvPicPr>
        <p:blipFill>
          <a:blip r:embed="rId3"/>
          <a:stretch>
            <a:fillRect/>
          </a:stretch>
        </p:blipFill>
        <p:spPr>
          <a:xfrm>
            <a:off x="1345980" y="3621025"/>
            <a:ext cx="2817662" cy="1613010"/>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79975" y="3390595"/>
            <a:ext cx="2649945" cy="1915546"/>
          </a:xfrm>
          <a:prstGeom prst="rect">
            <a:avLst/>
          </a:prstGeom>
        </p:spPr>
      </p:pic>
      <p:pic>
        <p:nvPicPr>
          <p:cNvPr id="14" name="Picture 13"/>
          <p:cNvPicPr>
            <a:picLocks noChangeAspect="1"/>
          </p:cNvPicPr>
          <p:nvPr/>
        </p:nvPicPr>
        <p:blipFill>
          <a:blip r:embed="rId5"/>
          <a:stretch>
            <a:fillRect/>
          </a:stretch>
        </p:blipFill>
        <p:spPr>
          <a:xfrm>
            <a:off x="1384385" y="1355130"/>
            <a:ext cx="2649945" cy="2002865"/>
          </a:xfrm>
          <a:prstGeom prst="rect">
            <a:avLst/>
          </a:prstGeom>
        </p:spPr>
      </p:pic>
    </p:spTree>
    <p:extLst>
      <p:ext uri="{BB962C8B-B14F-4D97-AF65-F5344CB8AC3E}">
        <p14:creationId xmlns:p14="http://schemas.microsoft.com/office/powerpoint/2010/main" val="427730082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665" y="817460"/>
            <a:ext cx="4729280" cy="5253318"/>
          </a:xfrm>
        </p:spPr>
        <p:txBody>
          <a:bodyPr/>
          <a:lstStyle/>
          <a:p>
            <a:r>
              <a:rPr lang="en-US" sz="1800" dirty="0"/>
              <a:t>Processor/circuits</a:t>
            </a:r>
          </a:p>
          <a:p>
            <a:pPr lvl="1"/>
            <a:r>
              <a:rPr lang="en-US" sz="1800" dirty="0"/>
              <a:t>Fabrication</a:t>
            </a:r>
          </a:p>
          <a:p>
            <a:pPr lvl="2"/>
            <a:r>
              <a:rPr lang="en-US" sz="1800" dirty="0"/>
              <a:t>Classical optics (lithography)</a:t>
            </a:r>
          </a:p>
          <a:p>
            <a:pPr lvl="2"/>
            <a:r>
              <a:rPr lang="en-US" sz="1800" dirty="0"/>
              <a:t>Photoelectric effect</a:t>
            </a:r>
          </a:p>
          <a:p>
            <a:pPr lvl="1"/>
            <a:r>
              <a:rPr lang="en-US" sz="1800" dirty="0"/>
              <a:t>Operation</a:t>
            </a:r>
          </a:p>
          <a:p>
            <a:pPr lvl="2"/>
            <a:r>
              <a:rPr lang="en-US" sz="1800" dirty="0"/>
              <a:t>Quantum mechanics</a:t>
            </a:r>
          </a:p>
          <a:p>
            <a:pPr lvl="1"/>
            <a:r>
              <a:rPr lang="en-US" sz="1800" dirty="0"/>
              <a:t>Heat dissipation</a:t>
            </a:r>
          </a:p>
          <a:p>
            <a:pPr lvl="2"/>
            <a:r>
              <a:rPr lang="en-US" sz="1800" dirty="0"/>
              <a:t>Radiant heat theory</a:t>
            </a:r>
          </a:p>
          <a:p>
            <a:r>
              <a:rPr lang="en-US" sz="1800" dirty="0"/>
              <a:t>LCD Screen</a:t>
            </a:r>
          </a:p>
          <a:p>
            <a:pPr lvl="1"/>
            <a:r>
              <a:rPr lang="en-US" sz="1800" dirty="0"/>
              <a:t>Quantum mechanics</a:t>
            </a:r>
          </a:p>
          <a:p>
            <a:r>
              <a:rPr lang="en-US" sz="1800" dirty="0"/>
              <a:t>Camera</a:t>
            </a:r>
          </a:p>
          <a:p>
            <a:pPr lvl="1"/>
            <a:r>
              <a:rPr lang="en-US" sz="1800" dirty="0"/>
              <a:t>Lens</a:t>
            </a:r>
          </a:p>
          <a:p>
            <a:pPr lvl="2"/>
            <a:r>
              <a:rPr lang="en-US" sz="1800" dirty="0"/>
              <a:t>Classical optics</a:t>
            </a:r>
          </a:p>
          <a:p>
            <a:pPr lvl="1"/>
            <a:r>
              <a:rPr lang="en-US" sz="1800" dirty="0"/>
              <a:t>CCD</a:t>
            </a:r>
          </a:p>
          <a:p>
            <a:pPr lvl="2"/>
            <a:r>
              <a:rPr lang="en-US" sz="1800" dirty="0"/>
              <a:t>Photoelectric effect</a:t>
            </a:r>
          </a:p>
          <a:p>
            <a:r>
              <a:rPr lang="en-US" sz="1800" dirty="0"/>
              <a:t>Phone and wireless signals</a:t>
            </a:r>
          </a:p>
          <a:p>
            <a:pPr lvl="1"/>
            <a:r>
              <a:rPr lang="en-US" sz="1800" dirty="0"/>
              <a:t>Electrodynamics</a:t>
            </a:r>
          </a:p>
        </p:txBody>
      </p:sp>
      <p:sp>
        <p:nvSpPr>
          <p:cNvPr id="3" name="Title 2"/>
          <p:cNvSpPr>
            <a:spLocks noGrp="1"/>
          </p:cNvSpPr>
          <p:nvPr>
            <p:ph type="title"/>
          </p:nvPr>
        </p:nvSpPr>
        <p:spPr>
          <a:xfrm>
            <a:off x="457199" y="152400"/>
            <a:ext cx="8377755" cy="627063"/>
          </a:xfrm>
        </p:spPr>
        <p:txBody>
          <a:bodyPr/>
          <a:lstStyle/>
          <a:p>
            <a:r>
              <a:rPr lang="en-US" sz="3200" dirty="0"/>
              <a:t>Summary: The “Light” in Your Smart Phone…</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32</a:t>
            </a:fld>
            <a:endParaRPr lang="en-US"/>
          </a:p>
        </p:txBody>
      </p:sp>
      <p:pic>
        <p:nvPicPr>
          <p:cNvPr id="8" name="Picture 7"/>
          <p:cNvPicPr>
            <a:picLocks noChangeAspect="1"/>
          </p:cNvPicPr>
          <p:nvPr/>
        </p:nvPicPr>
        <p:blipFill>
          <a:blip r:embed="rId2"/>
          <a:stretch>
            <a:fillRect/>
          </a:stretch>
        </p:blipFill>
        <p:spPr>
          <a:xfrm>
            <a:off x="5455315" y="855865"/>
            <a:ext cx="2381110" cy="2963935"/>
          </a:xfrm>
          <a:prstGeom prst="rect">
            <a:avLst/>
          </a:prstGeom>
        </p:spPr>
      </p:pic>
      <p:sp>
        <p:nvSpPr>
          <p:cNvPr id="9" name="Content Placeholder 1"/>
          <p:cNvSpPr txBox="1">
            <a:spLocks/>
          </p:cNvSpPr>
          <p:nvPr/>
        </p:nvSpPr>
        <p:spPr bwMode="auto">
          <a:xfrm>
            <a:off x="4572000" y="3889860"/>
            <a:ext cx="4378170" cy="23235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600"/>
              </a:spcBef>
              <a:spcAft>
                <a:spcPct val="0"/>
              </a:spcAft>
              <a:buClr>
                <a:schemeClr val="accent2"/>
              </a:buClr>
              <a:buSzPct val="85000"/>
              <a:buFont typeface="Wingdings 2" pitchFamily="18" charset="2"/>
              <a:buChar char=""/>
              <a:defRPr sz="2600" kern="1200">
                <a:solidFill>
                  <a:schemeClr val="tx1"/>
                </a:solidFill>
                <a:latin typeface="+mn-lt"/>
                <a:ea typeface="+mn-ea"/>
                <a:cs typeface="+mn-cs"/>
              </a:defRPr>
            </a:lvl1pPr>
            <a:lvl2pPr marL="639763" indent="-273050" algn="l" rtl="0" eaLnBrk="0" fontAlgn="base" hangingPunct="0">
              <a:spcBef>
                <a:spcPts val="300"/>
              </a:spcBef>
              <a:spcAft>
                <a:spcPct val="0"/>
              </a:spcAft>
              <a:buClr>
                <a:srgbClr val="D6903D"/>
              </a:buClr>
              <a:buSzPct val="85000"/>
              <a:buFont typeface="Wingdings 2" pitchFamily="18" charset="2"/>
              <a:buChar char=""/>
              <a:defRPr sz="2400" kern="1200">
                <a:solidFill>
                  <a:schemeClr val="tx2"/>
                </a:solidFill>
                <a:latin typeface="+mn-lt"/>
                <a:ea typeface="+mn-ea"/>
                <a:cs typeface="+mn-cs"/>
              </a:defRPr>
            </a:lvl2pPr>
            <a:lvl3pPr marL="1004888" indent="-228600" algn="l" rtl="0" eaLnBrk="0" fontAlgn="base" hangingPunct="0">
              <a:spcBef>
                <a:spcPts val="300"/>
              </a:spcBef>
              <a:spcAft>
                <a:spcPct val="0"/>
              </a:spcAft>
              <a:buClr>
                <a:srgbClr val="B37732"/>
              </a:buClr>
              <a:buSzPct val="85000"/>
              <a:buFont typeface="Wingdings 2" pitchFamily="18" charset="2"/>
              <a:buChar char=""/>
              <a:defRPr sz="2100" kern="1200">
                <a:solidFill>
                  <a:schemeClr val="tx1"/>
                </a:solidFill>
                <a:latin typeface="+mn-lt"/>
                <a:ea typeface="+mn-ea"/>
                <a:cs typeface="+mn-cs"/>
              </a:defRPr>
            </a:lvl3pPr>
            <a:lvl4pPr marL="1279525" indent="-228600" algn="l" rtl="0" eaLnBrk="0" fontAlgn="base" hangingPunct="0">
              <a:spcBef>
                <a:spcPts val="300"/>
              </a:spcBef>
              <a:spcAft>
                <a:spcPct val="0"/>
              </a:spcAft>
              <a:buClr>
                <a:srgbClr val="D6903D"/>
              </a:buClr>
              <a:buSzPct val="85000"/>
              <a:buFont typeface="Wingdings 2" pitchFamily="18" charset="2"/>
              <a:buChar char=""/>
              <a:defRPr sz="1900" kern="1200">
                <a:solidFill>
                  <a:schemeClr val="tx1"/>
                </a:solidFill>
                <a:latin typeface="+mn-lt"/>
                <a:ea typeface="+mn-ea"/>
                <a:cs typeface="+mn-cs"/>
              </a:defRPr>
            </a:lvl4pPr>
            <a:lvl5pPr marL="1554163" indent="-228600" algn="l" rtl="0" eaLnBrk="0" fontAlgn="base" hangingPunct="0">
              <a:spcBef>
                <a:spcPts val="338"/>
              </a:spcBef>
              <a:spcAft>
                <a:spcPct val="0"/>
              </a:spcAft>
              <a:buClr>
                <a:srgbClr val="D6903D"/>
              </a:buClr>
              <a:buSzPct val="85000"/>
              <a:buFont typeface="Wingdings 2"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r>
              <a:rPr lang="en-US" sz="1800" dirty="0"/>
              <a:t>GPS</a:t>
            </a:r>
          </a:p>
          <a:p>
            <a:pPr lvl="1"/>
            <a:r>
              <a:rPr lang="en-US" sz="1800" dirty="0"/>
              <a:t>Atomic clocks</a:t>
            </a:r>
          </a:p>
          <a:p>
            <a:pPr lvl="2"/>
            <a:r>
              <a:rPr lang="en-US" sz="1800" dirty="0"/>
              <a:t>quantum mechanics</a:t>
            </a:r>
          </a:p>
          <a:p>
            <a:pPr lvl="1"/>
            <a:r>
              <a:rPr lang="en-US" sz="1800" dirty="0"/>
              <a:t>Signals</a:t>
            </a:r>
          </a:p>
          <a:p>
            <a:pPr lvl="2"/>
            <a:r>
              <a:rPr lang="en-US" sz="1800" dirty="0"/>
              <a:t>electrodynamics</a:t>
            </a:r>
          </a:p>
          <a:p>
            <a:pPr lvl="1"/>
            <a:r>
              <a:rPr lang="en-US" sz="1800" dirty="0"/>
              <a:t>Corrections</a:t>
            </a:r>
          </a:p>
          <a:p>
            <a:pPr lvl="2"/>
            <a:r>
              <a:rPr lang="en-US" sz="1800" dirty="0"/>
              <a:t>Special and General relativity</a:t>
            </a:r>
          </a:p>
        </p:txBody>
      </p:sp>
    </p:spTree>
    <p:extLst>
      <p:ext uri="{BB962C8B-B14F-4D97-AF65-F5344CB8AC3E}">
        <p14:creationId xmlns:p14="http://schemas.microsoft.com/office/powerpoint/2010/main" val="310886816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85855" y="3044950"/>
            <a:ext cx="8229600" cy="627063"/>
          </a:xfrm>
        </p:spPr>
        <p:txBody>
          <a:bodyPr/>
          <a:lstStyle/>
          <a:p>
            <a:pPr algn="ctr"/>
            <a:r>
              <a:rPr lang="en-US" dirty="0"/>
              <a:t>Backup Slides</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33</a:t>
            </a:fld>
            <a:endParaRPr lang="en-US"/>
          </a:p>
        </p:txBody>
      </p:sp>
    </p:spTree>
    <p:extLst>
      <p:ext uri="{BB962C8B-B14F-4D97-AF65-F5344CB8AC3E}">
        <p14:creationId xmlns:p14="http://schemas.microsoft.com/office/powerpoint/2010/main" val="107821570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Backup slides</a:t>
            </a:r>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34</a:t>
            </a:fld>
            <a:endParaRPr lang="en-US"/>
          </a:p>
        </p:txBody>
      </p:sp>
    </p:spTree>
    <p:extLst>
      <p:ext uri="{BB962C8B-B14F-4D97-AF65-F5344CB8AC3E}">
        <p14:creationId xmlns:p14="http://schemas.microsoft.com/office/powerpoint/2010/main" val="195874826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basics (easy stuff)</a:t>
            </a:r>
          </a:p>
          <a:p>
            <a:pPr lvl="1"/>
            <a:r>
              <a:rPr lang="en-US" dirty="0"/>
              <a:t>Reflection</a:t>
            </a:r>
          </a:p>
          <a:p>
            <a:pPr lvl="1"/>
            <a:r>
              <a:rPr lang="en-US" dirty="0"/>
              <a:t>Refraction</a:t>
            </a:r>
          </a:p>
          <a:p>
            <a:pPr lvl="1"/>
            <a:r>
              <a:rPr lang="en-US" dirty="0"/>
              <a:t>Ray tracing and images</a:t>
            </a:r>
          </a:p>
          <a:p>
            <a:pPr lvl="1"/>
            <a:r>
              <a:rPr lang="en-US" dirty="0"/>
              <a:t>Interference</a:t>
            </a:r>
          </a:p>
          <a:p>
            <a:r>
              <a:rPr lang="en-US" dirty="0"/>
              <a:t>Big surprises (hard stuff)</a:t>
            </a:r>
          </a:p>
          <a:p>
            <a:pPr lvl="1"/>
            <a:r>
              <a:rPr lang="en-US" dirty="0"/>
              <a:t>Speed of light</a:t>
            </a:r>
          </a:p>
          <a:p>
            <a:pPr lvl="1"/>
            <a:r>
              <a:rPr lang="en-US" dirty="0"/>
              <a:t>Electricity and Magnetism</a:t>
            </a:r>
          </a:p>
          <a:p>
            <a:pPr lvl="1"/>
            <a:r>
              <a:rPr lang="en-US" dirty="0"/>
              <a:t>Theory of Relativity</a:t>
            </a:r>
          </a:p>
          <a:p>
            <a:pPr lvl="1"/>
            <a:r>
              <a:rPr lang="en-US" dirty="0"/>
              <a:t>Quantum Mechanics and Quantum Electrodynamics</a:t>
            </a:r>
          </a:p>
          <a:p>
            <a:r>
              <a:rPr lang="en-US" dirty="0"/>
              <a:t>What this teaches us about how science is done</a:t>
            </a:r>
          </a:p>
          <a:p>
            <a:r>
              <a:rPr lang="en-US" dirty="0"/>
              <a:t>How this relates to what we do here</a:t>
            </a:r>
          </a:p>
          <a:p>
            <a:pPr lvl="1"/>
            <a:endParaRPr lang="en-US" dirty="0"/>
          </a:p>
        </p:txBody>
      </p:sp>
      <p:sp>
        <p:nvSpPr>
          <p:cNvPr id="3" name="Title 2"/>
          <p:cNvSpPr>
            <a:spLocks noGrp="1"/>
          </p:cNvSpPr>
          <p:nvPr>
            <p:ph type="title"/>
          </p:nvPr>
        </p:nvSpPr>
        <p:spPr/>
        <p:txBody>
          <a:bodyPr/>
          <a:lstStyle/>
          <a:p>
            <a:r>
              <a:rPr lang="en-US" dirty="0"/>
              <a:t>Outline</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35</a:t>
            </a:fld>
            <a:endParaRPr lang="en-US"/>
          </a:p>
        </p:txBody>
      </p:sp>
    </p:spTree>
    <p:extLst>
      <p:ext uri="{BB962C8B-B14F-4D97-AF65-F5344CB8AC3E}">
        <p14:creationId xmlns:p14="http://schemas.microsoft.com/office/powerpoint/2010/main" val="364425463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r>
              <a:rPr lang="en-US" dirty="0"/>
              <a:t>Latitude was determined by stars</a:t>
            </a:r>
          </a:p>
          <a:p>
            <a:pPr lvl="1"/>
            <a:r>
              <a:rPr lang="en-US" dirty="0"/>
              <a:t>Pretty Accurate</a:t>
            </a:r>
          </a:p>
          <a:p>
            <a:r>
              <a:rPr lang="en-US" dirty="0"/>
              <a:t>Longitude was determined by dead reckoning</a:t>
            </a:r>
          </a:p>
          <a:p>
            <a:pPr lvl="1"/>
            <a:r>
              <a:rPr lang="en-US" dirty="0"/>
              <a:t>Often way off</a:t>
            </a:r>
          </a:p>
        </p:txBody>
      </p:sp>
      <p:sp>
        <p:nvSpPr>
          <p:cNvPr id="10" name="Title 9"/>
          <p:cNvSpPr>
            <a:spLocks noGrp="1"/>
          </p:cNvSpPr>
          <p:nvPr>
            <p:ph type="title"/>
          </p:nvPr>
        </p:nvSpPr>
        <p:spPr/>
        <p:txBody>
          <a:bodyPr/>
          <a:lstStyle/>
          <a:p>
            <a:r>
              <a:rPr lang="en-US" dirty="0"/>
              <a:t>Maps</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36</a:t>
            </a:fld>
            <a:endParaRPr lang="en-US"/>
          </a:p>
        </p:txBody>
      </p:sp>
      <p:pic>
        <p:nvPicPr>
          <p:cNvPr id="7" name="Picture 6" descr="TabulaRogeriana_upside-down_cropped.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9045" y="2737710"/>
            <a:ext cx="4434541" cy="3016300"/>
          </a:xfrm>
          <a:prstGeom prst="rect">
            <a:avLst/>
          </a:prstGeom>
        </p:spPr>
      </p:pic>
      <p:pic>
        <p:nvPicPr>
          <p:cNvPr id="9" name="Picture 8" descr="Screen Shot 2014-11-25 at 1.42.11 PM.png"/>
          <p:cNvPicPr>
            <a:picLocks noChangeAspect="1"/>
          </p:cNvPicPr>
          <p:nvPr/>
        </p:nvPicPr>
        <p:blipFill rotWithShape="1">
          <a:blip r:embed="rId3" cstate="print">
            <a:extLst>
              <a:ext uri="{28A0092B-C50C-407E-A947-70E740481C1C}">
                <a14:useLocalDpi xmlns:a14="http://schemas.microsoft.com/office/drawing/2010/main"/>
              </a:ext>
            </a:extLst>
          </a:blip>
          <a:srcRect l="10081"/>
          <a:stretch/>
        </p:blipFill>
        <p:spPr>
          <a:xfrm>
            <a:off x="4840835" y="2430470"/>
            <a:ext cx="4077603" cy="3478360"/>
          </a:xfrm>
          <a:prstGeom prst="rect">
            <a:avLst/>
          </a:prstGeom>
        </p:spPr>
      </p:pic>
      <p:sp>
        <p:nvSpPr>
          <p:cNvPr id="12" name="TextBox 11"/>
          <p:cNvSpPr txBox="1"/>
          <p:nvPr/>
        </p:nvSpPr>
        <p:spPr>
          <a:xfrm>
            <a:off x="347450" y="5733300"/>
            <a:ext cx="4339765" cy="461665"/>
          </a:xfrm>
          <a:prstGeom prst="rect">
            <a:avLst/>
          </a:prstGeom>
          <a:noFill/>
        </p:spPr>
        <p:txBody>
          <a:bodyPr wrap="square" rtlCol="0">
            <a:spAutoFit/>
          </a:bodyPr>
          <a:lstStyle/>
          <a:p>
            <a:r>
              <a:rPr lang="en-US" sz="1200" dirty="0"/>
              <a:t>“Tabula </a:t>
            </a:r>
            <a:r>
              <a:rPr lang="en-US" sz="1200" dirty="0" err="1"/>
              <a:t>Rogeriana</a:t>
            </a:r>
            <a:r>
              <a:rPr lang="en-US" sz="1200" dirty="0"/>
              <a:t>”  </a:t>
            </a:r>
            <a:r>
              <a:rPr lang="en-US" sz="1200" dirty="0" err="1"/>
              <a:t>Muhammed</a:t>
            </a:r>
            <a:r>
              <a:rPr lang="en-US" sz="1200" dirty="0"/>
              <a:t> al-</a:t>
            </a:r>
            <a:r>
              <a:rPr lang="en-US" sz="1200" dirty="0" err="1"/>
              <a:t>Idrisi</a:t>
            </a:r>
            <a:r>
              <a:rPr lang="en-US" sz="1200" dirty="0"/>
              <a:t>, 1154</a:t>
            </a:r>
          </a:p>
          <a:p>
            <a:r>
              <a:rPr lang="en-US" sz="1200" dirty="0"/>
              <a:t>(North was originally down)</a:t>
            </a:r>
          </a:p>
        </p:txBody>
      </p:sp>
      <p:cxnSp>
        <p:nvCxnSpPr>
          <p:cNvPr id="14" name="Straight Connector 13"/>
          <p:cNvCxnSpPr/>
          <p:nvPr/>
        </p:nvCxnSpPr>
        <p:spPr>
          <a:xfrm flipV="1">
            <a:off x="270640" y="4350720"/>
            <a:ext cx="8641125" cy="38406"/>
          </a:xfrm>
          <a:prstGeom prst="line">
            <a:avLst/>
          </a:prstGeom>
          <a:ln w="25400">
            <a:solidFill>
              <a:srgbClr val="FF0000"/>
            </a:solidFill>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09045" y="3774645"/>
            <a:ext cx="8602720" cy="38406"/>
          </a:xfrm>
          <a:prstGeom prst="line">
            <a:avLst/>
          </a:prstGeom>
          <a:ln w="25400">
            <a:solidFill>
              <a:srgbClr val="FF0000"/>
            </a:solidFill>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09045" y="5579680"/>
            <a:ext cx="8602720" cy="38406"/>
          </a:xfrm>
          <a:prstGeom prst="line">
            <a:avLst/>
          </a:prstGeom>
          <a:ln w="25400">
            <a:solidFill>
              <a:srgbClr val="FF0000"/>
            </a:solidFill>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945056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In 1861, James Clerk Maxell attempted to collect everything that was known about Electricity and Magnetism into a single set of equations.</a:t>
            </a:r>
          </a:p>
          <a:p>
            <a:r>
              <a:rPr lang="en-US" sz="2000" dirty="0"/>
              <a:t>Coulomb’s Law: </a:t>
            </a:r>
          </a:p>
          <a:p>
            <a:pPr lvl="1"/>
            <a:r>
              <a:rPr lang="en-US" sz="1800" dirty="0"/>
              <a:t>The electric field </a:t>
            </a:r>
            <a:r>
              <a:rPr lang="en-US" sz="1800" i="1" dirty="0"/>
              <a:t>passing through a surface </a:t>
            </a:r>
            <a:br>
              <a:rPr lang="en-US" sz="1800" dirty="0"/>
            </a:br>
            <a:r>
              <a:rPr lang="en-US" sz="1800" dirty="0"/>
              <a:t>depends on the charge contained by that surface</a:t>
            </a:r>
          </a:p>
          <a:p>
            <a:endParaRPr lang="en-US" sz="2000" dirty="0"/>
          </a:p>
          <a:p>
            <a:r>
              <a:rPr lang="en-US" sz="2000" dirty="0"/>
              <a:t>Faraday’s Law:</a:t>
            </a:r>
          </a:p>
          <a:p>
            <a:pPr lvl="1"/>
            <a:r>
              <a:rPr lang="en-US" sz="1800" dirty="0"/>
              <a:t>The electric field around a closed path</a:t>
            </a:r>
            <a:br>
              <a:rPr lang="en-US" sz="1800" dirty="0"/>
            </a:br>
            <a:r>
              <a:rPr lang="en-US" sz="1800" dirty="0"/>
              <a:t>depends on the </a:t>
            </a:r>
            <a:r>
              <a:rPr lang="en-US" sz="1800" i="1" dirty="0"/>
              <a:t>rate of change </a:t>
            </a:r>
            <a:r>
              <a:rPr lang="en-US" sz="1800" dirty="0"/>
              <a:t>of a magnetic</a:t>
            </a:r>
            <a:br>
              <a:rPr lang="en-US" sz="1800" dirty="0"/>
            </a:br>
            <a:r>
              <a:rPr lang="en-US" sz="1800" dirty="0"/>
              <a:t>field passing through the path.</a:t>
            </a:r>
          </a:p>
          <a:p>
            <a:pPr lvl="1"/>
            <a:endParaRPr lang="en-US" sz="1800" dirty="0"/>
          </a:p>
          <a:p>
            <a:r>
              <a:rPr lang="en-US" sz="2000" dirty="0"/>
              <a:t>Ampere’s Law:</a:t>
            </a:r>
          </a:p>
          <a:p>
            <a:pPr lvl="1"/>
            <a:r>
              <a:rPr lang="en-US" sz="1800" dirty="0"/>
              <a:t>The magnetic field around a closed path depends on the </a:t>
            </a:r>
            <a:br>
              <a:rPr lang="en-US" sz="1800" dirty="0"/>
            </a:br>
            <a:r>
              <a:rPr lang="en-US" sz="1800" dirty="0"/>
              <a:t>electric current (flowing charge) passing through the path</a:t>
            </a:r>
          </a:p>
          <a:p>
            <a:pPr lvl="1"/>
            <a:endParaRPr lang="en-US" sz="1800" dirty="0"/>
          </a:p>
        </p:txBody>
      </p:sp>
      <p:sp>
        <p:nvSpPr>
          <p:cNvPr id="3" name="Title 2"/>
          <p:cNvSpPr>
            <a:spLocks noGrp="1"/>
          </p:cNvSpPr>
          <p:nvPr>
            <p:ph type="title"/>
          </p:nvPr>
        </p:nvSpPr>
        <p:spPr/>
        <p:txBody>
          <a:bodyPr/>
          <a:lstStyle/>
          <a:p>
            <a:r>
              <a:rPr lang="en-US" dirty="0"/>
              <a:t>Maxwell’s Equation’s</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37</a:t>
            </a:fld>
            <a:endParaRPr lang="en-US"/>
          </a:p>
        </p:txBody>
      </p:sp>
      <p:pic>
        <p:nvPicPr>
          <p:cNvPr id="7" name="Picture 6"/>
          <p:cNvPicPr>
            <a:picLocks noChangeAspect="1"/>
          </p:cNvPicPr>
          <p:nvPr/>
        </p:nvPicPr>
        <p:blipFill>
          <a:blip r:embed="rId2"/>
          <a:stretch>
            <a:fillRect/>
          </a:stretch>
        </p:blipFill>
        <p:spPr>
          <a:xfrm>
            <a:off x="6223415" y="1662370"/>
            <a:ext cx="1908242" cy="1321090"/>
          </a:xfrm>
          <a:prstGeom prst="rect">
            <a:avLst/>
          </a:prstGeom>
        </p:spPr>
      </p:pic>
      <p:pic>
        <p:nvPicPr>
          <p:cNvPr id="8" name="Picture 7"/>
          <p:cNvPicPr>
            <a:picLocks noChangeAspect="1"/>
          </p:cNvPicPr>
          <p:nvPr/>
        </p:nvPicPr>
        <p:blipFill>
          <a:blip r:embed="rId3"/>
          <a:stretch>
            <a:fillRect/>
          </a:stretch>
        </p:blipFill>
        <p:spPr>
          <a:xfrm>
            <a:off x="6223415" y="3044950"/>
            <a:ext cx="1779593" cy="1459390"/>
          </a:xfrm>
          <a:prstGeom prst="rect">
            <a:avLst/>
          </a:prstGeom>
          <a:solidFill>
            <a:schemeClr val="tx1"/>
          </a:solidFill>
        </p:spPr>
      </p:pic>
      <p:pic>
        <p:nvPicPr>
          <p:cNvPr id="9" name="Picture 8"/>
          <p:cNvPicPr>
            <a:picLocks noChangeAspect="1"/>
          </p:cNvPicPr>
          <p:nvPr/>
        </p:nvPicPr>
        <p:blipFill>
          <a:blip r:embed="rId4"/>
          <a:stretch>
            <a:fillRect/>
          </a:stretch>
        </p:blipFill>
        <p:spPr>
          <a:xfrm>
            <a:off x="7106730" y="4619555"/>
            <a:ext cx="966615" cy="1758417"/>
          </a:xfrm>
          <a:prstGeom prst="rect">
            <a:avLst/>
          </a:prstGeom>
          <a:solidFill>
            <a:schemeClr val="tx1"/>
          </a:solidFill>
        </p:spPr>
      </p:pic>
    </p:spTree>
    <p:extLst>
      <p:ext uri="{BB962C8B-B14F-4D97-AF65-F5344CB8AC3E}">
        <p14:creationId xmlns:p14="http://schemas.microsoft.com/office/powerpoint/2010/main" val="258620811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21945" y="2008015"/>
            <a:ext cx="1651415" cy="307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sz="2400" dirty="0"/>
              <a:t>There was a problem with Ampere’s Law</a:t>
            </a:r>
          </a:p>
          <a:p>
            <a:pPr lvl="1"/>
            <a:r>
              <a:rPr lang="en-US" sz="2200" dirty="0"/>
              <a:t>Because electrical current can be blocked, there is no unique definition of the current passing </a:t>
            </a:r>
            <a:r>
              <a:rPr lang="en-US" sz="2200" i="1" dirty="0"/>
              <a:t>through</a:t>
            </a:r>
            <a:r>
              <a:rPr lang="en-US" sz="2200" dirty="0"/>
              <a:t> a loop.</a:t>
            </a:r>
          </a:p>
          <a:p>
            <a:r>
              <a:rPr lang="en-US" sz="2400" dirty="0"/>
              <a:t>Maxwell had a “fix”</a:t>
            </a:r>
          </a:p>
          <a:p>
            <a:pPr lvl="1"/>
            <a:r>
              <a:rPr lang="en-US" sz="2000" dirty="0"/>
              <a:t>Any interruption in electric </a:t>
            </a:r>
            <a:br>
              <a:rPr lang="en-US" sz="2000" dirty="0"/>
            </a:br>
            <a:r>
              <a:rPr lang="en-US" sz="2000" dirty="0"/>
              <a:t>current causes a </a:t>
            </a:r>
            <a:r>
              <a:rPr lang="en-US" sz="2000" i="1" dirty="0"/>
              <a:t>changing</a:t>
            </a:r>
            <a:r>
              <a:rPr lang="en-US" sz="2000" dirty="0"/>
              <a:t> </a:t>
            </a:r>
            <a:br>
              <a:rPr lang="en-US" sz="2000" dirty="0"/>
            </a:br>
            <a:r>
              <a:rPr lang="en-US" sz="2000" dirty="0"/>
              <a:t>electric field.</a:t>
            </a:r>
          </a:p>
          <a:p>
            <a:r>
              <a:rPr lang="en-US" sz="2200" dirty="0"/>
              <a:t>For </a:t>
            </a:r>
            <a:r>
              <a:rPr lang="en-US" sz="2200" i="1" dirty="0"/>
              <a:t>purely mathematical </a:t>
            </a:r>
            <a:r>
              <a:rPr lang="en-US" sz="2200" dirty="0"/>
              <a:t>reasons,</a:t>
            </a:r>
            <a:br>
              <a:rPr lang="en-US" sz="2200" dirty="0"/>
            </a:br>
            <a:r>
              <a:rPr lang="en-US" sz="2200" dirty="0"/>
              <a:t>Maxell hypothesized that a </a:t>
            </a:r>
            <a:br>
              <a:rPr lang="en-US" sz="2200" dirty="0"/>
            </a:br>
            <a:r>
              <a:rPr lang="en-US" sz="2200" dirty="0"/>
              <a:t>magnetic field could be created</a:t>
            </a:r>
            <a:br>
              <a:rPr lang="en-US" sz="2200" dirty="0"/>
            </a:br>
            <a:r>
              <a:rPr lang="en-US" sz="2200" dirty="0"/>
              <a:t>by an electric current </a:t>
            </a:r>
            <a:r>
              <a:rPr lang="en-US" sz="2200" i="1" dirty="0"/>
              <a:t>or</a:t>
            </a:r>
            <a:r>
              <a:rPr lang="en-US" sz="2200" dirty="0"/>
              <a:t> a </a:t>
            </a:r>
            <a:br>
              <a:rPr lang="en-US" sz="2200" dirty="0"/>
            </a:br>
            <a:r>
              <a:rPr lang="en-US" sz="2200" dirty="0"/>
              <a:t>changing electric field.</a:t>
            </a:r>
          </a:p>
          <a:p>
            <a:r>
              <a:rPr lang="en-US" sz="2200" dirty="0"/>
              <a:t>This didn’t affect a single measurement that had been made until that point, but it had profound implications.</a:t>
            </a:r>
          </a:p>
        </p:txBody>
      </p:sp>
      <p:sp>
        <p:nvSpPr>
          <p:cNvPr id="3" name="Title 2"/>
          <p:cNvSpPr>
            <a:spLocks noGrp="1"/>
          </p:cNvSpPr>
          <p:nvPr>
            <p:ph type="title"/>
          </p:nvPr>
        </p:nvSpPr>
        <p:spPr/>
        <p:txBody>
          <a:bodyPr/>
          <a:lstStyle/>
          <a:p>
            <a:r>
              <a:rPr lang="en-US" dirty="0"/>
              <a:t>Displacement Current</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38</a:t>
            </a:fld>
            <a:endParaRPr lang="en-US"/>
          </a:p>
        </p:txBody>
      </p:sp>
      <p:pic>
        <p:nvPicPr>
          <p:cNvPr id="7" name="Picture 6"/>
          <p:cNvPicPr>
            <a:picLocks noChangeAspect="1"/>
          </p:cNvPicPr>
          <p:nvPr/>
        </p:nvPicPr>
        <p:blipFill>
          <a:blip r:embed="rId2"/>
          <a:stretch>
            <a:fillRect/>
          </a:stretch>
        </p:blipFill>
        <p:spPr>
          <a:xfrm>
            <a:off x="4879240" y="2008015"/>
            <a:ext cx="2853769" cy="3070655"/>
          </a:xfrm>
          <a:prstGeom prst="rect">
            <a:avLst/>
          </a:prstGeom>
          <a:solidFill>
            <a:schemeClr val="tx1"/>
          </a:solidFill>
        </p:spPr>
      </p:pic>
      <p:sp>
        <p:nvSpPr>
          <p:cNvPr id="8" name="TextBox 7"/>
          <p:cNvSpPr txBox="1"/>
          <p:nvPr/>
        </p:nvSpPr>
        <p:spPr>
          <a:xfrm>
            <a:off x="6991515" y="2084825"/>
            <a:ext cx="1881845" cy="307777"/>
          </a:xfrm>
          <a:prstGeom prst="rect">
            <a:avLst/>
          </a:prstGeom>
          <a:noFill/>
        </p:spPr>
        <p:txBody>
          <a:bodyPr wrap="square" rtlCol="0">
            <a:spAutoFit/>
          </a:bodyPr>
          <a:lstStyle/>
          <a:p>
            <a:pPr algn="l"/>
            <a:r>
              <a:rPr lang="en-US" sz="1400" dirty="0">
                <a:solidFill>
                  <a:srgbClr val="FF0000"/>
                </a:solidFill>
              </a:rPr>
              <a:t>Current flowing here</a:t>
            </a:r>
          </a:p>
        </p:txBody>
      </p:sp>
      <p:cxnSp>
        <p:nvCxnSpPr>
          <p:cNvPr id="11" name="Straight Arrow Connector 10"/>
          <p:cNvCxnSpPr>
            <a:stCxn id="8" idx="1"/>
          </p:cNvCxnSpPr>
          <p:nvPr/>
        </p:nvCxnSpPr>
        <p:spPr>
          <a:xfrm flipH="1">
            <a:off x="6261820" y="2238714"/>
            <a:ext cx="729695" cy="422186"/>
          </a:xfrm>
          <a:prstGeom prst="straightConnector1">
            <a:avLst/>
          </a:prstGeom>
          <a:ln>
            <a:solidFill>
              <a:srgbClr val="FF0000"/>
            </a:solidFill>
            <a:tailEnd type="arrow"/>
          </a:ln>
          <a:effectLst>
            <a:softEdge rad="12700"/>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953110" y="4427530"/>
            <a:ext cx="1881845" cy="307777"/>
          </a:xfrm>
          <a:prstGeom prst="rect">
            <a:avLst/>
          </a:prstGeom>
          <a:noFill/>
        </p:spPr>
        <p:txBody>
          <a:bodyPr wrap="square" rtlCol="0">
            <a:spAutoFit/>
          </a:bodyPr>
          <a:lstStyle/>
          <a:p>
            <a:pPr algn="r"/>
            <a:r>
              <a:rPr lang="en-US" sz="1400" dirty="0">
                <a:solidFill>
                  <a:srgbClr val="FF0000"/>
                </a:solidFill>
              </a:rPr>
              <a:t>Field changing here</a:t>
            </a:r>
          </a:p>
        </p:txBody>
      </p:sp>
      <p:cxnSp>
        <p:nvCxnSpPr>
          <p:cNvPr id="16" name="Straight Arrow Connector 15"/>
          <p:cNvCxnSpPr/>
          <p:nvPr/>
        </p:nvCxnSpPr>
        <p:spPr>
          <a:xfrm flipH="1" flipV="1">
            <a:off x="6569060" y="3966670"/>
            <a:ext cx="806505" cy="499266"/>
          </a:xfrm>
          <a:prstGeom prst="straightConnector1">
            <a:avLst/>
          </a:prstGeom>
          <a:ln>
            <a:solidFill>
              <a:srgbClr val="FF0000"/>
            </a:solidFill>
            <a:tailEnd type="arrow"/>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63640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At the smallest scales, things occur randomly.  We can talk about probabilities, but not certainties.</a:t>
            </a:r>
          </a:p>
          <a:p>
            <a:r>
              <a:rPr lang="en-US" dirty="0"/>
              <a:t>The act of “observing” is never passive. </a:t>
            </a:r>
          </a:p>
          <a:p>
            <a:pPr lvl="1"/>
            <a:r>
              <a:rPr lang="en-US" dirty="0"/>
              <a:t>Example: we see because a photon hits the retina of our eye, causing a quantum transition.</a:t>
            </a:r>
          </a:p>
          <a:p>
            <a:r>
              <a:rPr lang="en-US" dirty="0"/>
              <a:t>The fact that observation requires interaction introduces a fundamental uncertainty into our ability to measure things.</a:t>
            </a:r>
          </a:p>
        </p:txBody>
      </p:sp>
      <p:sp>
        <p:nvSpPr>
          <p:cNvPr id="2" name="Title 1"/>
          <p:cNvSpPr>
            <a:spLocks noGrp="1"/>
          </p:cNvSpPr>
          <p:nvPr>
            <p:ph type="title"/>
          </p:nvPr>
        </p:nvSpPr>
        <p:spPr/>
        <p:txBody>
          <a:bodyPr/>
          <a:lstStyle/>
          <a:p>
            <a:r>
              <a:rPr lang="en-US" dirty="0"/>
              <a:t>Implications of Quantum Mechanics</a:t>
            </a:r>
          </a:p>
        </p:txBody>
      </p:sp>
      <p:sp>
        <p:nvSpPr>
          <p:cNvPr id="3" name="Date Placeholder 2"/>
          <p:cNvSpPr>
            <a:spLocks noGrp="1"/>
          </p:cNvSpPr>
          <p:nvPr>
            <p:ph type="dt" sz="half" idx="10"/>
          </p:nvPr>
        </p:nvSpPr>
        <p:spPr/>
        <p:txBody>
          <a:bodyPr/>
          <a:lstStyle/>
          <a:p>
            <a:pPr>
              <a:defRPr/>
            </a:pPr>
            <a:r>
              <a:rPr lang="en-US"/>
              <a:t>FYS 003-009, Fall 2025</a:t>
            </a:r>
          </a:p>
        </p:txBody>
      </p:sp>
      <p:sp>
        <p:nvSpPr>
          <p:cNvPr id="4" name="Footer Placeholder 3"/>
          <p:cNvSpPr>
            <a:spLocks noGrp="1"/>
          </p:cNvSpPr>
          <p:nvPr>
            <p:ph type="ftr" sz="quarter" idx="11"/>
          </p:nvPr>
        </p:nvSpPr>
        <p:spPr/>
        <p:txBody>
          <a:bodyPr/>
          <a:lstStyle/>
          <a:p>
            <a:pPr>
              <a:defRPr/>
            </a:pPr>
            <a:r>
              <a:rPr lang="en-US"/>
              <a:t>Gravity and Light</a:t>
            </a:r>
          </a:p>
        </p:txBody>
      </p:sp>
      <p:sp>
        <p:nvSpPr>
          <p:cNvPr id="5" name="Slide Number Placeholder 4"/>
          <p:cNvSpPr>
            <a:spLocks noGrp="1"/>
          </p:cNvSpPr>
          <p:nvPr>
            <p:ph type="sldNum" sz="quarter" idx="12"/>
          </p:nvPr>
        </p:nvSpPr>
        <p:spPr/>
        <p:txBody>
          <a:bodyPr/>
          <a:lstStyle/>
          <a:p>
            <a:pPr>
              <a:defRPr/>
            </a:pPr>
            <a:fld id="{D3A57312-FF8A-46D4-96EA-80FA0C7338BA}" type="slidenum">
              <a:rPr lang="en-US" smtClean="0"/>
              <a:pPr>
                <a:defRPr/>
              </a:pPr>
              <a:t>39</a:t>
            </a:fld>
            <a:endParaRPr lang="en-US"/>
          </a:p>
        </p:txBody>
      </p:sp>
    </p:spTree>
    <p:extLst>
      <p:ext uri="{BB962C8B-B14F-4D97-AF65-F5344CB8AC3E}">
        <p14:creationId xmlns:p14="http://schemas.microsoft.com/office/powerpoint/2010/main" val="36945542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286982-6336-4826-6615-982AA511FF75}"/>
              </a:ext>
            </a:extLst>
          </p:cNvPr>
          <p:cNvSpPr>
            <a:spLocks noGrp="1"/>
          </p:cNvSpPr>
          <p:nvPr>
            <p:ph idx="1"/>
          </p:nvPr>
        </p:nvSpPr>
        <p:spPr/>
        <p:txBody>
          <a:bodyPr/>
          <a:lstStyle/>
          <a:p>
            <a:r>
              <a:rPr lang="en-US" sz="2400" dirty="0"/>
              <a:t>In 240 BC, Eratosthenes estimated </a:t>
            </a:r>
            <a:br>
              <a:rPr lang="en-US" sz="2400" dirty="0"/>
            </a:br>
            <a:r>
              <a:rPr lang="en-US" sz="2400" dirty="0"/>
              <a:t>the size of the Earth by comparing </a:t>
            </a:r>
            <a:br>
              <a:rPr lang="en-US" sz="2400" dirty="0"/>
            </a:br>
            <a:r>
              <a:rPr lang="en-US" sz="2400" dirty="0"/>
              <a:t>shadows in two different locations</a:t>
            </a:r>
          </a:p>
          <a:p>
            <a:pPr lvl="1"/>
            <a:r>
              <a:rPr lang="en-US" sz="2000" dirty="0"/>
              <a:t>Correct to about 10%</a:t>
            </a:r>
          </a:p>
          <a:p>
            <a:pPr marL="366713" lvl="1" indent="0">
              <a:buNone/>
            </a:pPr>
            <a:endParaRPr lang="en-US" sz="2000" dirty="0"/>
          </a:p>
          <a:p>
            <a:r>
              <a:rPr lang="en-US" sz="2400" dirty="0"/>
              <a:t>Around 150 BC, Hipparchus used the fact that a total solar eclipse in Hellespont was only 4/5 of an eclipse in Alexandria to estimate the distance to the Moon</a:t>
            </a:r>
          </a:p>
          <a:p>
            <a:pPr lvl="1"/>
            <a:r>
              <a:rPr lang="en-US" sz="2200" dirty="0"/>
              <a:t>Correct to about 20%</a:t>
            </a:r>
          </a:p>
        </p:txBody>
      </p:sp>
      <p:sp>
        <p:nvSpPr>
          <p:cNvPr id="3" name="Title 2">
            <a:extLst>
              <a:ext uri="{FF2B5EF4-FFF2-40B4-BE49-F238E27FC236}">
                <a16:creationId xmlns:a16="http://schemas.microsoft.com/office/drawing/2014/main" id="{8598746C-CA73-B9D3-2CA7-708400E6BA2A}"/>
              </a:ext>
            </a:extLst>
          </p:cNvPr>
          <p:cNvSpPr>
            <a:spLocks noGrp="1"/>
          </p:cNvSpPr>
          <p:nvPr>
            <p:ph type="title"/>
          </p:nvPr>
        </p:nvSpPr>
        <p:spPr/>
        <p:txBody>
          <a:bodyPr/>
          <a:lstStyle/>
          <a:p>
            <a:r>
              <a:rPr lang="en-US" dirty="0"/>
              <a:t>The Size of the Earth and Moon</a:t>
            </a:r>
          </a:p>
        </p:txBody>
      </p:sp>
      <p:sp>
        <p:nvSpPr>
          <p:cNvPr id="4" name="Date Placeholder 3">
            <a:extLst>
              <a:ext uri="{FF2B5EF4-FFF2-40B4-BE49-F238E27FC236}">
                <a16:creationId xmlns:a16="http://schemas.microsoft.com/office/drawing/2014/main" id="{0B192F98-5C08-080C-28B9-C1E545EA4A8F}"/>
              </a:ext>
            </a:extLst>
          </p:cNvPr>
          <p:cNvSpPr>
            <a:spLocks noGrp="1"/>
          </p:cNvSpPr>
          <p:nvPr>
            <p:ph type="dt" sz="half" idx="10"/>
          </p:nvPr>
        </p:nvSpPr>
        <p:spPr/>
        <p:txBody>
          <a:bodyPr/>
          <a:lstStyle/>
          <a:p>
            <a:pPr>
              <a:defRPr/>
            </a:pPr>
            <a:r>
              <a:rPr lang="en-US"/>
              <a:t>FYS 003-009, Fall 2025</a:t>
            </a:r>
          </a:p>
        </p:txBody>
      </p:sp>
      <p:sp>
        <p:nvSpPr>
          <p:cNvPr id="5" name="Footer Placeholder 4">
            <a:extLst>
              <a:ext uri="{FF2B5EF4-FFF2-40B4-BE49-F238E27FC236}">
                <a16:creationId xmlns:a16="http://schemas.microsoft.com/office/drawing/2014/main" id="{C6749F56-D1A8-CB18-F40C-32F0FBDFAFCC}"/>
              </a:ext>
            </a:extLst>
          </p:cNvPr>
          <p:cNvSpPr>
            <a:spLocks noGrp="1"/>
          </p:cNvSpPr>
          <p:nvPr>
            <p:ph type="ftr" sz="quarter" idx="11"/>
          </p:nvPr>
        </p:nvSpPr>
        <p:spPr/>
        <p:txBody>
          <a:bodyPr/>
          <a:lstStyle/>
          <a:p>
            <a:pPr>
              <a:defRPr/>
            </a:pPr>
            <a:r>
              <a:rPr lang="en-US"/>
              <a:t>Gravity and Light</a:t>
            </a:r>
          </a:p>
        </p:txBody>
      </p:sp>
      <p:sp>
        <p:nvSpPr>
          <p:cNvPr id="6" name="Slide Number Placeholder 5">
            <a:extLst>
              <a:ext uri="{FF2B5EF4-FFF2-40B4-BE49-F238E27FC236}">
                <a16:creationId xmlns:a16="http://schemas.microsoft.com/office/drawing/2014/main" id="{A5713B50-D8C2-BFC1-4ED1-6D1DE2F446AB}"/>
              </a:ext>
            </a:extLst>
          </p:cNvPr>
          <p:cNvSpPr>
            <a:spLocks noGrp="1"/>
          </p:cNvSpPr>
          <p:nvPr>
            <p:ph type="sldNum" sz="quarter" idx="12"/>
          </p:nvPr>
        </p:nvSpPr>
        <p:spPr/>
        <p:txBody>
          <a:bodyPr/>
          <a:lstStyle/>
          <a:p>
            <a:pPr>
              <a:defRPr/>
            </a:pPr>
            <a:fld id="{E90A356B-319B-4464-B0C8-0B3395D72FC7}" type="slidenum">
              <a:rPr lang="en-US" smtClean="0"/>
              <a:pPr>
                <a:defRPr/>
              </a:pPr>
              <a:t>4</a:t>
            </a:fld>
            <a:endParaRPr lang="en-US"/>
          </a:p>
        </p:txBody>
      </p:sp>
      <p:pic>
        <p:nvPicPr>
          <p:cNvPr id="1026" name="Picture 2" descr="Eratosthenes | Biography, Discoveries, Sieve, &amp; Facts | Britannica">
            <a:extLst>
              <a:ext uri="{FF2B5EF4-FFF2-40B4-BE49-F238E27FC236}">
                <a16:creationId xmlns:a16="http://schemas.microsoft.com/office/drawing/2014/main" id="{D8D7D806-E766-D9FB-1615-45D1327B3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7692" y="734732"/>
            <a:ext cx="2500023" cy="19234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41658E-B41B-370D-538E-F3E211F7E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955" y="4390585"/>
            <a:ext cx="6912900" cy="1725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13742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229600" cy="5005833"/>
          </a:xfrm>
        </p:spPr>
        <p:txBody>
          <a:bodyPr/>
          <a:lstStyle/>
          <a:p>
            <a:r>
              <a:rPr lang="en-US" sz="2400" dirty="0"/>
              <a:t>By the 17</a:t>
            </a:r>
            <a:r>
              <a:rPr lang="en-US" sz="2400" baseline="30000" dirty="0"/>
              <a:t>th</a:t>
            </a:r>
            <a:r>
              <a:rPr lang="en-US" sz="2400" dirty="0"/>
              <a:t> century, longitude was THE big problem for navigation.</a:t>
            </a:r>
          </a:p>
          <a:p>
            <a:r>
              <a:rPr lang="en-US" sz="2400" dirty="0"/>
              <a:t>Numerous governments offered large prizes to the first person who could reliably determine longitude (</a:t>
            </a:r>
            <a:r>
              <a:rPr lang="en-US" sz="2400" dirty="0" err="1"/>
              <a:t>ie</a:t>
            </a:r>
            <a:r>
              <a:rPr lang="en-US" sz="2400" dirty="0"/>
              <a:t>, measure absolute time) over large distances.</a:t>
            </a:r>
          </a:p>
          <a:p>
            <a:r>
              <a:rPr lang="en-US" sz="2400" dirty="0"/>
              <a:t>Many believed that such accuracy could </a:t>
            </a:r>
            <a:r>
              <a:rPr lang="en-US" sz="2400" i="1" dirty="0"/>
              <a:t>never</a:t>
            </a:r>
            <a:r>
              <a:rPr lang="en-US" sz="2400" dirty="0"/>
              <a:t> be achieved with a mechanical clock, and would have to rely on some celestial reference.</a:t>
            </a:r>
          </a:p>
          <a:p>
            <a:r>
              <a:rPr lang="en-US" sz="2400" dirty="0"/>
              <a:t>This drove a period of intense advancement in observational astronomy</a:t>
            </a:r>
          </a:p>
          <a:p>
            <a:pPr lvl="1"/>
            <a:r>
              <a:rPr lang="en-US" sz="2200" dirty="0"/>
              <a:t>spoiler alert: John Harrison eventually solved the problem with a clock*</a:t>
            </a:r>
          </a:p>
          <a:p>
            <a:pPr lvl="1"/>
            <a:endParaRPr lang="en-US" sz="2000" dirty="0"/>
          </a:p>
        </p:txBody>
      </p:sp>
      <p:sp>
        <p:nvSpPr>
          <p:cNvPr id="3" name="Title 2"/>
          <p:cNvSpPr>
            <a:spLocks noGrp="1"/>
          </p:cNvSpPr>
          <p:nvPr>
            <p:ph type="title"/>
          </p:nvPr>
        </p:nvSpPr>
        <p:spPr/>
        <p:txBody>
          <a:bodyPr/>
          <a:lstStyle/>
          <a:p>
            <a:r>
              <a:rPr lang="en-US" dirty="0"/>
              <a:t>The Quest for Longitude</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40</a:t>
            </a:fld>
            <a:endParaRPr lang="en-US"/>
          </a:p>
        </p:txBody>
      </p:sp>
      <p:sp>
        <p:nvSpPr>
          <p:cNvPr id="7" name="TextBox 6"/>
          <p:cNvSpPr txBox="1"/>
          <p:nvPr/>
        </p:nvSpPr>
        <p:spPr>
          <a:xfrm>
            <a:off x="5301695" y="5925325"/>
            <a:ext cx="3610070" cy="338554"/>
          </a:xfrm>
          <a:prstGeom prst="rect">
            <a:avLst/>
          </a:prstGeom>
          <a:noFill/>
        </p:spPr>
        <p:txBody>
          <a:bodyPr wrap="square" rtlCol="0">
            <a:spAutoFit/>
          </a:bodyPr>
          <a:lstStyle/>
          <a:p>
            <a:pPr algn="r"/>
            <a:r>
              <a:rPr lang="en-US" sz="1600" dirty="0"/>
              <a:t>*see “Longitude” by </a:t>
            </a:r>
            <a:r>
              <a:rPr lang="en-US" sz="1600" dirty="0" err="1"/>
              <a:t>Dava</a:t>
            </a:r>
            <a:r>
              <a:rPr lang="en-US" sz="1600" dirty="0"/>
              <a:t> </a:t>
            </a:r>
            <a:r>
              <a:rPr lang="en-US" sz="1600" dirty="0" err="1"/>
              <a:t>Sobel</a:t>
            </a:r>
            <a:endParaRPr lang="en-US" sz="1600" dirty="0"/>
          </a:p>
        </p:txBody>
      </p:sp>
    </p:spTree>
    <p:extLst>
      <p:ext uri="{BB962C8B-B14F-4D97-AF65-F5344CB8AC3E}">
        <p14:creationId xmlns:p14="http://schemas.microsoft.com/office/powerpoint/2010/main" val="17794367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QED became the basis for our models of the other forces.</a:t>
            </a:r>
          </a:p>
          <a:p>
            <a:pPr lvl="1"/>
            <a:r>
              <a:rPr lang="en-US" sz="2000" dirty="0"/>
              <a:t>In quantum mechanics, a “force” is something that changes the “state” of a particle, which can sometimes mean changing it into another particle.</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200" dirty="0"/>
          </a:p>
          <a:p>
            <a:r>
              <a:rPr lang="en-US" sz="2200" dirty="0"/>
              <a:t>And that’s just the beginning…</a:t>
            </a:r>
          </a:p>
        </p:txBody>
      </p:sp>
      <p:sp>
        <p:nvSpPr>
          <p:cNvPr id="3" name="Title 2"/>
          <p:cNvSpPr>
            <a:spLocks noGrp="1"/>
          </p:cNvSpPr>
          <p:nvPr>
            <p:ph type="title"/>
          </p:nvPr>
        </p:nvSpPr>
        <p:spPr/>
        <p:txBody>
          <a:bodyPr/>
          <a:lstStyle/>
          <a:p>
            <a:r>
              <a:rPr lang="en-US" dirty="0"/>
              <a:t>The Rest is History…</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41</a:t>
            </a:fld>
            <a:endParaRPr lang="en-US"/>
          </a:p>
        </p:txBody>
      </p:sp>
      <p:pic>
        <p:nvPicPr>
          <p:cNvPr id="7" name="Picture 6"/>
          <p:cNvPicPr>
            <a:picLocks noChangeAspect="1"/>
          </p:cNvPicPr>
          <p:nvPr/>
        </p:nvPicPr>
        <p:blipFill>
          <a:blip r:embed="rId2"/>
          <a:stretch>
            <a:fillRect/>
          </a:stretch>
        </p:blipFill>
        <p:spPr>
          <a:xfrm>
            <a:off x="577880" y="2776115"/>
            <a:ext cx="2312386" cy="1997060"/>
          </a:xfrm>
          <a:prstGeom prst="rect">
            <a:avLst/>
          </a:prstGeom>
        </p:spPr>
      </p:pic>
      <p:pic>
        <p:nvPicPr>
          <p:cNvPr id="9" name="Picture 8"/>
          <p:cNvPicPr>
            <a:picLocks noChangeAspect="1"/>
          </p:cNvPicPr>
          <p:nvPr/>
        </p:nvPicPr>
        <p:blipFill>
          <a:blip r:embed="rId3"/>
          <a:stretch>
            <a:fillRect/>
          </a:stretch>
        </p:blipFill>
        <p:spPr>
          <a:xfrm>
            <a:off x="3688685" y="2776115"/>
            <a:ext cx="2909695" cy="1997060"/>
          </a:xfrm>
          <a:prstGeom prst="rect">
            <a:avLst/>
          </a:prstGeom>
        </p:spPr>
      </p:pic>
      <p:sp>
        <p:nvSpPr>
          <p:cNvPr id="10" name="TextBox 9"/>
          <p:cNvSpPr txBox="1"/>
          <p:nvPr/>
        </p:nvSpPr>
        <p:spPr>
          <a:xfrm>
            <a:off x="846715" y="2430470"/>
            <a:ext cx="1728225" cy="369332"/>
          </a:xfrm>
          <a:prstGeom prst="rect">
            <a:avLst/>
          </a:prstGeom>
          <a:noFill/>
        </p:spPr>
        <p:txBody>
          <a:bodyPr wrap="square" rtlCol="0">
            <a:spAutoFit/>
          </a:bodyPr>
          <a:lstStyle/>
          <a:p>
            <a:r>
              <a:rPr lang="en-US" b="1" dirty="0">
                <a:solidFill>
                  <a:schemeClr val="accent3">
                    <a:lumMod val="20000"/>
                    <a:lumOff val="80000"/>
                  </a:schemeClr>
                </a:solidFill>
              </a:rPr>
              <a:t>QED</a:t>
            </a:r>
            <a:endParaRPr lang="en-US" dirty="0">
              <a:solidFill>
                <a:schemeClr val="accent3">
                  <a:lumMod val="20000"/>
                  <a:lumOff val="80000"/>
                </a:schemeClr>
              </a:solidFill>
            </a:endParaRPr>
          </a:p>
        </p:txBody>
      </p:sp>
      <p:sp>
        <p:nvSpPr>
          <p:cNvPr id="11" name="TextBox 10"/>
          <p:cNvSpPr txBox="1"/>
          <p:nvPr/>
        </p:nvSpPr>
        <p:spPr>
          <a:xfrm>
            <a:off x="4072735" y="2430470"/>
            <a:ext cx="2073870" cy="369332"/>
          </a:xfrm>
          <a:prstGeom prst="rect">
            <a:avLst/>
          </a:prstGeom>
          <a:noFill/>
        </p:spPr>
        <p:txBody>
          <a:bodyPr wrap="square" rtlCol="0">
            <a:spAutoFit/>
          </a:bodyPr>
          <a:lstStyle/>
          <a:p>
            <a:r>
              <a:rPr lang="en-US" b="1" dirty="0">
                <a:solidFill>
                  <a:schemeClr val="accent3">
                    <a:lumMod val="20000"/>
                    <a:lumOff val="80000"/>
                  </a:schemeClr>
                </a:solidFill>
              </a:rPr>
              <a:t>Weak Interaction</a:t>
            </a:r>
            <a:endParaRPr lang="en-US" dirty="0">
              <a:solidFill>
                <a:schemeClr val="accent3">
                  <a:lumMod val="20000"/>
                  <a:lumOff val="80000"/>
                </a:schemeClr>
              </a:solidFill>
            </a:endParaRPr>
          </a:p>
        </p:txBody>
      </p:sp>
      <p:sp>
        <p:nvSpPr>
          <p:cNvPr id="12" name="Right Arrow 11"/>
          <p:cNvSpPr/>
          <p:nvPr/>
        </p:nvSpPr>
        <p:spPr>
          <a:xfrm>
            <a:off x="3035800" y="3467405"/>
            <a:ext cx="499265" cy="42245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106730" y="2545685"/>
            <a:ext cx="1382580" cy="338554"/>
          </a:xfrm>
          <a:prstGeom prst="rect">
            <a:avLst/>
          </a:prstGeom>
          <a:noFill/>
        </p:spPr>
        <p:txBody>
          <a:bodyPr wrap="square" rtlCol="0">
            <a:spAutoFit/>
          </a:bodyPr>
          <a:lstStyle/>
          <a:p>
            <a:pPr algn="l"/>
            <a:r>
              <a:rPr lang="en-US" sz="1600" dirty="0">
                <a:solidFill>
                  <a:schemeClr val="tx2">
                    <a:lumMod val="90000"/>
                  </a:schemeClr>
                </a:solidFill>
              </a:rPr>
              <a:t>Neutrino</a:t>
            </a:r>
          </a:p>
        </p:txBody>
      </p:sp>
      <p:sp>
        <p:nvSpPr>
          <p:cNvPr id="14" name="TextBox 13"/>
          <p:cNvSpPr txBox="1"/>
          <p:nvPr/>
        </p:nvSpPr>
        <p:spPr>
          <a:xfrm>
            <a:off x="7183540" y="4427530"/>
            <a:ext cx="1382580" cy="338554"/>
          </a:xfrm>
          <a:prstGeom prst="rect">
            <a:avLst/>
          </a:prstGeom>
          <a:noFill/>
        </p:spPr>
        <p:txBody>
          <a:bodyPr wrap="square" rtlCol="0">
            <a:spAutoFit/>
          </a:bodyPr>
          <a:lstStyle/>
          <a:p>
            <a:pPr algn="l"/>
            <a:r>
              <a:rPr lang="en-US" sz="1600" dirty="0">
                <a:solidFill>
                  <a:schemeClr val="tx2">
                    <a:lumMod val="90000"/>
                  </a:schemeClr>
                </a:solidFill>
              </a:rPr>
              <a:t>Proton</a:t>
            </a:r>
          </a:p>
        </p:txBody>
      </p:sp>
      <p:sp>
        <p:nvSpPr>
          <p:cNvPr id="15" name="TextBox 14"/>
          <p:cNvSpPr txBox="1"/>
          <p:nvPr/>
        </p:nvSpPr>
        <p:spPr>
          <a:xfrm>
            <a:off x="6684275" y="3160165"/>
            <a:ext cx="2227490" cy="830997"/>
          </a:xfrm>
          <a:prstGeom prst="rect">
            <a:avLst/>
          </a:prstGeom>
          <a:noFill/>
        </p:spPr>
        <p:txBody>
          <a:bodyPr wrap="square" rtlCol="0">
            <a:spAutoFit/>
          </a:bodyPr>
          <a:lstStyle/>
          <a:p>
            <a:pPr algn="l"/>
            <a:r>
              <a:rPr lang="en-US" sz="1600" dirty="0">
                <a:solidFill>
                  <a:schemeClr val="tx2">
                    <a:lumMod val="90000"/>
                  </a:schemeClr>
                </a:solidFill>
              </a:rPr>
              <a:t>“W” (like a photon but about 100 times as heavy as the proton!)</a:t>
            </a:r>
          </a:p>
        </p:txBody>
      </p:sp>
      <p:cxnSp>
        <p:nvCxnSpPr>
          <p:cNvPr id="17" name="Straight Arrow Connector 16"/>
          <p:cNvCxnSpPr>
            <a:stCxn id="13" idx="1"/>
          </p:cNvCxnSpPr>
          <p:nvPr/>
        </p:nvCxnSpPr>
        <p:spPr>
          <a:xfrm flipH="1">
            <a:off x="6722681" y="2714962"/>
            <a:ext cx="384049" cy="137963"/>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5" idx="1"/>
          </p:cNvCxnSpPr>
          <p:nvPr/>
        </p:nvCxnSpPr>
        <p:spPr>
          <a:xfrm flipH="1">
            <a:off x="5532125" y="3575664"/>
            <a:ext cx="1152150" cy="45361"/>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4" idx="1"/>
          </p:cNvCxnSpPr>
          <p:nvPr/>
        </p:nvCxnSpPr>
        <p:spPr>
          <a:xfrm flipH="1" flipV="1">
            <a:off x="6645870" y="4549701"/>
            <a:ext cx="537670" cy="47106"/>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8031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4690875" cy="5253318"/>
          </a:xfrm>
        </p:spPr>
        <p:txBody>
          <a:bodyPr/>
          <a:lstStyle/>
          <a:p>
            <a:r>
              <a:rPr lang="en-US" sz="2000" dirty="0"/>
              <a:t>If aether exists, then it must </a:t>
            </a:r>
            <a:br>
              <a:rPr lang="en-US" sz="2000" dirty="0"/>
            </a:br>
            <a:r>
              <a:rPr lang="en-US" sz="2000" dirty="0"/>
              <a:t>fill space and the earth must be</a:t>
            </a:r>
            <a:br>
              <a:rPr lang="en-US" sz="2000" dirty="0"/>
            </a:br>
            <a:r>
              <a:rPr lang="en-US" sz="2000" dirty="0"/>
              <a:t>passing through it.</a:t>
            </a:r>
          </a:p>
          <a:p>
            <a:r>
              <a:rPr lang="en-US" sz="2000" dirty="0"/>
              <a:t>Light traveling along the direction</a:t>
            </a:r>
            <a:br>
              <a:rPr lang="en-US" sz="2000" dirty="0"/>
            </a:br>
            <a:r>
              <a:rPr lang="en-US" sz="2000" dirty="0"/>
              <a:t>of the Earth’s motion should have</a:t>
            </a:r>
            <a:br>
              <a:rPr lang="en-US" sz="2000" dirty="0"/>
            </a:br>
            <a:r>
              <a:rPr lang="en-US" sz="2000" dirty="0"/>
              <a:t>a </a:t>
            </a:r>
            <a:r>
              <a:rPr lang="en-US" sz="2000" i="1" dirty="0"/>
              <a:t>slightly different </a:t>
            </a:r>
            <a:r>
              <a:rPr lang="en-US" sz="2000" dirty="0"/>
              <a:t>wavelength</a:t>
            </a:r>
            <a:br>
              <a:rPr lang="en-US" sz="2000" dirty="0"/>
            </a:br>
            <a:r>
              <a:rPr lang="en-US" sz="2000" dirty="0"/>
              <a:t>than light traveling transverse to it.</a:t>
            </a:r>
          </a:p>
          <a:p>
            <a:r>
              <a:rPr lang="en-US" sz="2000" dirty="0"/>
              <a:t>In 1887, Albert Michelson and Edward </a:t>
            </a:r>
            <a:br>
              <a:rPr lang="en-US" sz="2000" dirty="0"/>
            </a:br>
            <a:r>
              <a:rPr lang="en-US" sz="2000" dirty="0"/>
              <a:t>Morley performed a sensitive </a:t>
            </a:r>
            <a:br>
              <a:rPr lang="en-US" sz="2000" dirty="0"/>
            </a:br>
            <a:r>
              <a:rPr lang="en-US" sz="2000" dirty="0"/>
              <a:t>experiment to measure this difference.</a:t>
            </a:r>
          </a:p>
          <a:p>
            <a:r>
              <a:rPr lang="en-US" sz="2000" dirty="0"/>
              <a:t>Their result:</a:t>
            </a:r>
          </a:p>
          <a:p>
            <a:pPr lvl="1"/>
            <a:r>
              <a:rPr lang="en-US" sz="1800" dirty="0"/>
              <a:t>No difference </a:t>
            </a:r>
            <a:r>
              <a:rPr lang="en-US" sz="1800" dirty="0">
                <a:latin typeface="Wingdings"/>
                <a:ea typeface="Wingdings"/>
                <a:cs typeface="Wingdings"/>
                <a:sym typeface="Wingdings"/>
              </a:rPr>
              <a:t></a:t>
            </a:r>
            <a:r>
              <a:rPr lang="en-US" sz="1800" dirty="0">
                <a:ea typeface="Wingdings"/>
                <a:cs typeface="Wingdings"/>
                <a:sym typeface="Wingdings"/>
              </a:rPr>
              <a:t> </a:t>
            </a:r>
            <a:r>
              <a:rPr lang="en-US" sz="1800" dirty="0">
                <a:sym typeface="Wingdings"/>
              </a:rPr>
              <a:t>no aether!</a:t>
            </a:r>
          </a:p>
          <a:p>
            <a:r>
              <a:rPr lang="en-US" sz="2000" dirty="0">
                <a:sym typeface="Wingdings"/>
              </a:rPr>
              <a:t>Biggest mystery in science for almost</a:t>
            </a:r>
            <a:br>
              <a:rPr lang="en-US" sz="2000" dirty="0">
                <a:sym typeface="Wingdings"/>
              </a:rPr>
            </a:br>
            <a:r>
              <a:rPr lang="en-US" sz="2000" dirty="0">
                <a:sym typeface="Wingdings"/>
              </a:rPr>
              <a:t>20 years.</a:t>
            </a:r>
          </a:p>
          <a:p>
            <a:endParaRPr lang="en-US" sz="2000" dirty="0"/>
          </a:p>
        </p:txBody>
      </p:sp>
      <p:sp>
        <p:nvSpPr>
          <p:cNvPr id="3" name="Title 2"/>
          <p:cNvSpPr>
            <a:spLocks noGrp="1"/>
          </p:cNvSpPr>
          <p:nvPr>
            <p:ph type="title"/>
          </p:nvPr>
        </p:nvSpPr>
        <p:spPr/>
        <p:txBody>
          <a:bodyPr/>
          <a:lstStyle/>
          <a:p>
            <a:r>
              <a:rPr lang="en-US" dirty="0"/>
              <a:t>Michelson-Morley Experiment</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42</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09670" y="894270"/>
            <a:ext cx="3125412" cy="2344058"/>
          </a:xfrm>
          <a:prstGeom prst="rect">
            <a:avLst/>
          </a:prstGeom>
        </p:spPr>
      </p:pic>
      <p:pic>
        <p:nvPicPr>
          <p:cNvPr id="8" name="Picture 7"/>
          <p:cNvPicPr>
            <a:picLocks noChangeAspect="1"/>
          </p:cNvPicPr>
          <p:nvPr/>
        </p:nvPicPr>
        <p:blipFill>
          <a:blip r:embed="rId3"/>
          <a:stretch>
            <a:fillRect/>
          </a:stretch>
        </p:blipFill>
        <p:spPr>
          <a:xfrm>
            <a:off x="5224885" y="3429000"/>
            <a:ext cx="3558439" cy="2716275"/>
          </a:xfrm>
          <a:prstGeom prst="rect">
            <a:avLst/>
          </a:prstGeom>
        </p:spPr>
      </p:pic>
      <p:sp>
        <p:nvSpPr>
          <p:cNvPr id="9" name="Rectangle 8"/>
          <p:cNvSpPr/>
          <p:nvPr/>
        </p:nvSpPr>
        <p:spPr>
          <a:xfrm>
            <a:off x="725165" y="5157226"/>
            <a:ext cx="4269290" cy="691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01442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74F2BA-39C6-2BAD-E990-1A0758BA0D22}"/>
              </a:ext>
            </a:extLst>
          </p:cNvPr>
          <p:cNvSpPr>
            <a:spLocks noGrp="1"/>
          </p:cNvSpPr>
          <p:nvPr>
            <p:ph idx="1"/>
          </p:nvPr>
        </p:nvSpPr>
        <p:spPr/>
        <p:txBody>
          <a:bodyPr/>
          <a:lstStyle/>
          <a:p>
            <a:r>
              <a:rPr lang="en-US" sz="2400" dirty="0"/>
              <a:t>Like most of the ancients, Ptolemy believe the sun, Moon, and planets all orbited the Earth</a:t>
            </a:r>
          </a:p>
          <a:p>
            <a:r>
              <a:rPr lang="en-US" sz="2400" dirty="0"/>
              <a:t>The problem was “retrograde” </a:t>
            </a:r>
            <a:br>
              <a:rPr lang="en-US" sz="2400" dirty="0"/>
            </a:br>
            <a:r>
              <a:rPr lang="en-US" sz="2400" dirty="0"/>
              <a:t>motion, in which planets </a:t>
            </a:r>
            <a:br>
              <a:rPr lang="en-US" sz="2400" dirty="0"/>
            </a:br>
            <a:r>
              <a:rPr lang="en-US" sz="2400" dirty="0"/>
              <a:t>appeared to reverse course.</a:t>
            </a:r>
          </a:p>
          <a:p>
            <a:r>
              <a:rPr lang="en-US" sz="2400" dirty="0"/>
              <a:t>In his masterwork, “Almagest” </a:t>
            </a:r>
            <a:br>
              <a:rPr lang="en-US" sz="2400" dirty="0"/>
            </a:br>
            <a:r>
              <a:rPr lang="en-US" sz="2400" dirty="0"/>
              <a:t>(150 AD), Ptolemy solved this </a:t>
            </a:r>
            <a:br>
              <a:rPr lang="en-US" sz="2400" dirty="0"/>
            </a:br>
            <a:r>
              <a:rPr lang="en-US" sz="2400" dirty="0"/>
              <a:t>problem by adding “epicycles” </a:t>
            </a:r>
            <a:br>
              <a:rPr lang="en-US" sz="2400" dirty="0"/>
            </a:br>
            <a:r>
              <a:rPr lang="en-US" sz="2400" dirty="0"/>
              <a:t>(circles on circles)</a:t>
            </a:r>
          </a:p>
          <a:p>
            <a:r>
              <a:rPr lang="en-US" sz="2400" dirty="0"/>
              <a:t>This model was </a:t>
            </a:r>
            <a:r>
              <a:rPr lang="en-US" sz="2400" i="1" dirty="0"/>
              <a:t>very</a:t>
            </a:r>
            <a:r>
              <a:rPr lang="en-US" sz="2400" dirty="0"/>
              <a:t> accurate.</a:t>
            </a:r>
          </a:p>
          <a:p>
            <a:pPr lvl="1"/>
            <a:r>
              <a:rPr lang="en-US" sz="2200" dirty="0"/>
              <a:t>Correctly predicted observed planetary motion as well as solar and lunar eclipses.</a:t>
            </a:r>
          </a:p>
          <a:p>
            <a:pPr lvl="1"/>
            <a:r>
              <a:rPr lang="en-US" sz="2200" dirty="0"/>
              <a:t>Became the accepted model for the next 1500 years!</a:t>
            </a:r>
          </a:p>
        </p:txBody>
      </p:sp>
      <p:sp>
        <p:nvSpPr>
          <p:cNvPr id="3" name="Title 2">
            <a:extLst>
              <a:ext uri="{FF2B5EF4-FFF2-40B4-BE49-F238E27FC236}">
                <a16:creationId xmlns:a16="http://schemas.microsoft.com/office/drawing/2014/main" id="{4F11D2EF-796C-A47A-C7FA-A7E8EDC2E424}"/>
              </a:ext>
            </a:extLst>
          </p:cNvPr>
          <p:cNvSpPr>
            <a:spLocks noGrp="1"/>
          </p:cNvSpPr>
          <p:nvPr>
            <p:ph type="title"/>
          </p:nvPr>
        </p:nvSpPr>
        <p:spPr/>
        <p:txBody>
          <a:bodyPr/>
          <a:lstStyle/>
          <a:p>
            <a:r>
              <a:rPr lang="en-US" dirty="0"/>
              <a:t>Ptolemy’s Solar System</a:t>
            </a:r>
          </a:p>
        </p:txBody>
      </p:sp>
      <p:sp>
        <p:nvSpPr>
          <p:cNvPr id="4" name="Date Placeholder 3">
            <a:extLst>
              <a:ext uri="{FF2B5EF4-FFF2-40B4-BE49-F238E27FC236}">
                <a16:creationId xmlns:a16="http://schemas.microsoft.com/office/drawing/2014/main" id="{07890E59-7317-87BA-E0BF-6356D121722E}"/>
              </a:ext>
            </a:extLst>
          </p:cNvPr>
          <p:cNvSpPr>
            <a:spLocks noGrp="1"/>
          </p:cNvSpPr>
          <p:nvPr>
            <p:ph type="dt" sz="half" idx="10"/>
          </p:nvPr>
        </p:nvSpPr>
        <p:spPr/>
        <p:txBody>
          <a:bodyPr/>
          <a:lstStyle/>
          <a:p>
            <a:pPr>
              <a:defRPr/>
            </a:pPr>
            <a:r>
              <a:rPr lang="en-US"/>
              <a:t>FYS 003-009, Fall 2025</a:t>
            </a:r>
          </a:p>
        </p:txBody>
      </p:sp>
      <p:sp>
        <p:nvSpPr>
          <p:cNvPr id="5" name="Footer Placeholder 4">
            <a:extLst>
              <a:ext uri="{FF2B5EF4-FFF2-40B4-BE49-F238E27FC236}">
                <a16:creationId xmlns:a16="http://schemas.microsoft.com/office/drawing/2014/main" id="{C7F344EB-2180-004A-1DD0-D6A885B82F0E}"/>
              </a:ext>
            </a:extLst>
          </p:cNvPr>
          <p:cNvSpPr>
            <a:spLocks noGrp="1"/>
          </p:cNvSpPr>
          <p:nvPr>
            <p:ph type="ftr" sz="quarter" idx="11"/>
          </p:nvPr>
        </p:nvSpPr>
        <p:spPr/>
        <p:txBody>
          <a:bodyPr/>
          <a:lstStyle/>
          <a:p>
            <a:pPr>
              <a:defRPr/>
            </a:pPr>
            <a:r>
              <a:rPr lang="en-US"/>
              <a:t>Gravity and Light</a:t>
            </a:r>
          </a:p>
        </p:txBody>
      </p:sp>
      <p:sp>
        <p:nvSpPr>
          <p:cNvPr id="6" name="Slide Number Placeholder 5">
            <a:extLst>
              <a:ext uri="{FF2B5EF4-FFF2-40B4-BE49-F238E27FC236}">
                <a16:creationId xmlns:a16="http://schemas.microsoft.com/office/drawing/2014/main" id="{4C3D4CE6-A0E1-DB5A-022F-04B9B0B28062}"/>
              </a:ext>
            </a:extLst>
          </p:cNvPr>
          <p:cNvSpPr>
            <a:spLocks noGrp="1"/>
          </p:cNvSpPr>
          <p:nvPr>
            <p:ph type="sldNum" sz="quarter" idx="12"/>
          </p:nvPr>
        </p:nvSpPr>
        <p:spPr/>
        <p:txBody>
          <a:bodyPr/>
          <a:lstStyle/>
          <a:p>
            <a:pPr>
              <a:defRPr/>
            </a:pPr>
            <a:fld id="{E90A356B-319B-4464-B0C8-0B3395D72FC7}" type="slidenum">
              <a:rPr lang="en-US" smtClean="0"/>
              <a:pPr>
                <a:defRPr/>
              </a:pPr>
              <a:t>5</a:t>
            </a:fld>
            <a:endParaRPr lang="en-US"/>
          </a:p>
        </p:txBody>
      </p:sp>
      <p:pic>
        <p:nvPicPr>
          <p:cNvPr id="2050" name="Picture 2" descr="vik dhillon: phy105 - celestial mechanics - ptolemy, copernicus and galileo">
            <a:extLst>
              <a:ext uri="{FF2B5EF4-FFF2-40B4-BE49-F238E27FC236}">
                <a16:creationId xmlns:a16="http://schemas.microsoft.com/office/drawing/2014/main" id="{2AD214AC-0567-F813-9373-DC4031B44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099" y="1316725"/>
            <a:ext cx="3264425" cy="302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43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6519DB-3E5E-499D-70F8-BF426DFBC25B}"/>
              </a:ext>
            </a:extLst>
          </p:cNvPr>
          <p:cNvSpPr>
            <a:spLocks noGrp="1"/>
          </p:cNvSpPr>
          <p:nvPr>
            <p:ph idx="1"/>
          </p:nvPr>
        </p:nvSpPr>
        <p:spPr/>
        <p:txBody>
          <a:bodyPr/>
          <a:lstStyle/>
          <a:p>
            <a:r>
              <a:rPr lang="en-US" sz="2400" dirty="0"/>
              <a:t>In 1543, Nicolaus Copernicus* published “On the Revolutions of the Celestial Spheres”, in which he proposed that the Earth and the other planets orbit the sun.</a:t>
            </a:r>
          </a:p>
          <a:p>
            <a:r>
              <a:rPr lang="en-US" sz="2400" dirty="0"/>
              <a:t>This was famously championed by Galileo in “Dialogue Concerning the Two Chief World Systems” in 1632**, but there was a problem</a:t>
            </a:r>
          </a:p>
          <a:p>
            <a:pPr lvl="1"/>
            <a:r>
              <a:rPr lang="en-US" sz="2000" dirty="0"/>
              <a:t>Precise observational data (particularly </a:t>
            </a:r>
            <a:br>
              <a:rPr lang="en-US" sz="2000" dirty="0"/>
            </a:br>
            <a:r>
              <a:rPr lang="en-US" sz="2000" dirty="0"/>
              <a:t>by Tycho Brahe) were not consistent </a:t>
            </a:r>
            <a:br>
              <a:rPr lang="en-US" sz="2000" dirty="0"/>
            </a:br>
            <a:r>
              <a:rPr lang="en-US" sz="2000" dirty="0"/>
              <a:t>with circular orbits.</a:t>
            </a:r>
          </a:p>
          <a:p>
            <a:pPr lvl="1"/>
            <a:r>
              <a:rPr lang="en-US" sz="2000" dirty="0"/>
              <a:t>In order to fit the data, Copernicus</a:t>
            </a:r>
            <a:br>
              <a:rPr lang="en-US" sz="2000" dirty="0"/>
            </a:br>
            <a:r>
              <a:rPr lang="en-US" sz="2000" dirty="0"/>
              <a:t>added – you  guessed it – epicycles!</a:t>
            </a:r>
          </a:p>
          <a:p>
            <a:pPr lvl="1"/>
            <a:r>
              <a:rPr lang="en-US" sz="2000" dirty="0"/>
              <a:t>Although closer to what we now accept</a:t>
            </a:r>
            <a:br>
              <a:rPr lang="en-US" sz="2000" dirty="0"/>
            </a:br>
            <a:r>
              <a:rPr lang="en-US" sz="2000" dirty="0"/>
              <a:t>as reality, the model was really no better</a:t>
            </a:r>
            <a:br>
              <a:rPr lang="en-US" sz="2000" dirty="0"/>
            </a:br>
            <a:r>
              <a:rPr lang="en-US" sz="2000" dirty="0"/>
              <a:t>than Ptolemy’s</a:t>
            </a:r>
          </a:p>
        </p:txBody>
      </p:sp>
      <p:sp>
        <p:nvSpPr>
          <p:cNvPr id="3" name="Title 2">
            <a:extLst>
              <a:ext uri="{FF2B5EF4-FFF2-40B4-BE49-F238E27FC236}">
                <a16:creationId xmlns:a16="http://schemas.microsoft.com/office/drawing/2014/main" id="{9C13D7EC-F912-9E1E-1860-CD890D13918D}"/>
              </a:ext>
            </a:extLst>
          </p:cNvPr>
          <p:cNvSpPr>
            <a:spLocks noGrp="1"/>
          </p:cNvSpPr>
          <p:nvPr>
            <p:ph type="title"/>
          </p:nvPr>
        </p:nvSpPr>
        <p:spPr/>
        <p:txBody>
          <a:bodyPr/>
          <a:lstStyle/>
          <a:p>
            <a:r>
              <a:rPr lang="en-US" dirty="0"/>
              <a:t>Return of Heliocentrism</a:t>
            </a:r>
          </a:p>
        </p:txBody>
      </p:sp>
      <p:sp>
        <p:nvSpPr>
          <p:cNvPr id="4" name="Date Placeholder 3">
            <a:extLst>
              <a:ext uri="{FF2B5EF4-FFF2-40B4-BE49-F238E27FC236}">
                <a16:creationId xmlns:a16="http://schemas.microsoft.com/office/drawing/2014/main" id="{790D3DB7-2197-429B-183D-2D68483FD699}"/>
              </a:ext>
            </a:extLst>
          </p:cNvPr>
          <p:cNvSpPr>
            <a:spLocks noGrp="1"/>
          </p:cNvSpPr>
          <p:nvPr>
            <p:ph type="dt" sz="half" idx="10"/>
          </p:nvPr>
        </p:nvSpPr>
        <p:spPr/>
        <p:txBody>
          <a:bodyPr/>
          <a:lstStyle/>
          <a:p>
            <a:pPr>
              <a:defRPr/>
            </a:pPr>
            <a:r>
              <a:rPr lang="en-US" dirty="0"/>
              <a:t>FYS 003-009, Fall 2025</a:t>
            </a:r>
          </a:p>
        </p:txBody>
      </p:sp>
      <p:sp>
        <p:nvSpPr>
          <p:cNvPr id="5" name="Footer Placeholder 4">
            <a:extLst>
              <a:ext uri="{FF2B5EF4-FFF2-40B4-BE49-F238E27FC236}">
                <a16:creationId xmlns:a16="http://schemas.microsoft.com/office/drawing/2014/main" id="{5EEBE7E2-CC49-6C56-C4FB-3FA6D6221427}"/>
              </a:ext>
            </a:extLst>
          </p:cNvPr>
          <p:cNvSpPr>
            <a:spLocks noGrp="1"/>
          </p:cNvSpPr>
          <p:nvPr>
            <p:ph type="ftr" sz="quarter" idx="11"/>
          </p:nvPr>
        </p:nvSpPr>
        <p:spPr/>
        <p:txBody>
          <a:bodyPr/>
          <a:lstStyle/>
          <a:p>
            <a:pPr>
              <a:defRPr/>
            </a:pPr>
            <a:r>
              <a:rPr lang="en-US" dirty="0"/>
              <a:t>Gravity and Light</a:t>
            </a:r>
          </a:p>
        </p:txBody>
      </p:sp>
      <p:sp>
        <p:nvSpPr>
          <p:cNvPr id="6" name="Slide Number Placeholder 5">
            <a:extLst>
              <a:ext uri="{FF2B5EF4-FFF2-40B4-BE49-F238E27FC236}">
                <a16:creationId xmlns:a16="http://schemas.microsoft.com/office/drawing/2014/main" id="{0D8805ED-9C59-8EA4-801B-567DCF24D175}"/>
              </a:ext>
            </a:extLst>
          </p:cNvPr>
          <p:cNvSpPr>
            <a:spLocks noGrp="1"/>
          </p:cNvSpPr>
          <p:nvPr>
            <p:ph type="sldNum" sz="quarter" idx="12"/>
          </p:nvPr>
        </p:nvSpPr>
        <p:spPr/>
        <p:txBody>
          <a:bodyPr/>
          <a:lstStyle/>
          <a:p>
            <a:pPr>
              <a:defRPr/>
            </a:pPr>
            <a:fld id="{E90A356B-319B-4464-B0C8-0B3395D72FC7}" type="slidenum">
              <a:rPr lang="en-US" smtClean="0"/>
              <a:pPr>
                <a:defRPr/>
              </a:pPr>
              <a:t>6</a:t>
            </a:fld>
            <a:endParaRPr lang="en-US"/>
          </a:p>
        </p:txBody>
      </p:sp>
      <p:sp>
        <p:nvSpPr>
          <p:cNvPr id="7" name="TextBox 6">
            <a:extLst>
              <a:ext uri="{FF2B5EF4-FFF2-40B4-BE49-F238E27FC236}">
                <a16:creationId xmlns:a16="http://schemas.microsoft.com/office/drawing/2014/main" id="{D4193E30-6F73-FDE2-17C6-93F0A076632C}"/>
              </a:ext>
            </a:extLst>
          </p:cNvPr>
          <p:cNvSpPr txBox="1"/>
          <p:nvPr/>
        </p:nvSpPr>
        <p:spPr>
          <a:xfrm>
            <a:off x="5916175" y="5425523"/>
            <a:ext cx="2995590" cy="307777"/>
          </a:xfrm>
          <a:prstGeom prst="rect">
            <a:avLst/>
          </a:prstGeom>
          <a:noFill/>
        </p:spPr>
        <p:txBody>
          <a:bodyPr wrap="square" rtlCol="0">
            <a:spAutoFit/>
          </a:bodyPr>
          <a:lstStyle/>
          <a:p>
            <a:pPr algn="r"/>
            <a:r>
              <a:rPr lang="en-US" sz="1400" dirty="0"/>
              <a:t>*unaware of Aristarchus!</a:t>
            </a:r>
          </a:p>
        </p:txBody>
      </p:sp>
      <p:pic>
        <p:nvPicPr>
          <p:cNvPr id="3074" name="Picture 2" descr="The universe according to Ptolemy : r/space">
            <a:extLst>
              <a:ext uri="{FF2B5EF4-FFF2-40B4-BE49-F238E27FC236}">
                <a16:creationId xmlns:a16="http://schemas.microsoft.com/office/drawing/2014/main" id="{3597CD65-A5EB-6324-375C-E251398BD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881"/>
          <a:stretch>
            <a:fillRect/>
          </a:stretch>
        </p:blipFill>
        <p:spPr bwMode="auto">
          <a:xfrm>
            <a:off x="5662266" y="2894548"/>
            <a:ext cx="2719734" cy="24008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3A00120-ECB9-A58E-E60F-5AD57F4DDBB5}"/>
              </a:ext>
            </a:extLst>
          </p:cNvPr>
          <p:cNvSpPr txBox="1"/>
          <p:nvPr/>
        </p:nvSpPr>
        <p:spPr>
          <a:xfrm>
            <a:off x="4072735" y="5727341"/>
            <a:ext cx="4801301" cy="523220"/>
          </a:xfrm>
          <a:prstGeom prst="rect">
            <a:avLst/>
          </a:prstGeom>
          <a:noFill/>
        </p:spPr>
        <p:txBody>
          <a:bodyPr wrap="square" rtlCol="0">
            <a:spAutoFit/>
          </a:bodyPr>
          <a:lstStyle/>
          <a:p>
            <a:pPr algn="r"/>
            <a:r>
              <a:rPr lang="en-US" sz="1400" dirty="0"/>
              <a:t>** See “Galileo’s Daughter”, by Dava Sobel and</a:t>
            </a:r>
            <a:br>
              <a:rPr lang="en-US" sz="1400" dirty="0"/>
            </a:br>
            <a:r>
              <a:rPr lang="en-US" sz="1400" dirty="0"/>
              <a:t>    “Galileo, Science, and the Church”, by Jerome Langford  </a:t>
            </a:r>
          </a:p>
        </p:txBody>
      </p:sp>
    </p:spTree>
    <p:extLst>
      <p:ext uri="{BB962C8B-B14F-4D97-AF65-F5344CB8AC3E}">
        <p14:creationId xmlns:p14="http://schemas.microsoft.com/office/powerpoint/2010/main" val="153728627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1A71EF-B23A-8911-4588-5B4FC83599CD}"/>
              </a:ext>
            </a:extLst>
          </p:cNvPr>
          <p:cNvSpPr>
            <a:spLocks noGrp="1"/>
          </p:cNvSpPr>
          <p:nvPr>
            <p:ph idx="1"/>
          </p:nvPr>
        </p:nvSpPr>
        <p:spPr/>
        <p:txBody>
          <a:bodyPr/>
          <a:lstStyle/>
          <a:p>
            <a:r>
              <a:rPr lang="en-US" sz="2000" dirty="0"/>
              <a:t>Between 1609 and 1619, Johannes Kepler showed that you could explain ALL the observational data exactly with three simple laws: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These were no more motivated than Ptolemy’s or Copernicus’ epicycles, but they were much </a:t>
            </a:r>
            <a:r>
              <a:rPr lang="en-US" sz="2000" i="1" dirty="0"/>
              <a:t>simpler</a:t>
            </a:r>
            <a:r>
              <a:rPr lang="en-US" sz="2000" dirty="0"/>
              <a:t>.</a:t>
            </a:r>
          </a:p>
          <a:p>
            <a:r>
              <a:rPr lang="en-US" sz="2000" dirty="0"/>
              <a:t>Kepler tried to convince Galileo of this, but Galileo rudely blew him off.</a:t>
            </a:r>
          </a:p>
        </p:txBody>
      </p:sp>
      <p:sp>
        <p:nvSpPr>
          <p:cNvPr id="3" name="Title 2">
            <a:extLst>
              <a:ext uri="{FF2B5EF4-FFF2-40B4-BE49-F238E27FC236}">
                <a16:creationId xmlns:a16="http://schemas.microsoft.com/office/drawing/2014/main" id="{1CE67CB4-B594-53AC-08E6-152FA7343A01}"/>
              </a:ext>
            </a:extLst>
          </p:cNvPr>
          <p:cNvSpPr>
            <a:spLocks noGrp="1"/>
          </p:cNvSpPr>
          <p:nvPr>
            <p:ph type="title"/>
          </p:nvPr>
        </p:nvSpPr>
        <p:spPr/>
        <p:txBody>
          <a:bodyPr/>
          <a:lstStyle/>
          <a:p>
            <a:r>
              <a:rPr lang="en-US" dirty="0"/>
              <a:t>Enter Kepler</a:t>
            </a:r>
          </a:p>
        </p:txBody>
      </p:sp>
      <p:sp>
        <p:nvSpPr>
          <p:cNvPr id="4" name="Date Placeholder 3">
            <a:extLst>
              <a:ext uri="{FF2B5EF4-FFF2-40B4-BE49-F238E27FC236}">
                <a16:creationId xmlns:a16="http://schemas.microsoft.com/office/drawing/2014/main" id="{589C74BA-DE0C-2B42-ACDC-D41B3F78B861}"/>
              </a:ext>
            </a:extLst>
          </p:cNvPr>
          <p:cNvSpPr>
            <a:spLocks noGrp="1"/>
          </p:cNvSpPr>
          <p:nvPr>
            <p:ph type="dt" sz="half" idx="10"/>
          </p:nvPr>
        </p:nvSpPr>
        <p:spPr/>
        <p:txBody>
          <a:bodyPr/>
          <a:lstStyle/>
          <a:p>
            <a:pPr>
              <a:defRPr/>
            </a:pPr>
            <a:r>
              <a:rPr lang="en-US"/>
              <a:t>FYS 003-009, Fall 2025</a:t>
            </a:r>
          </a:p>
        </p:txBody>
      </p:sp>
      <p:sp>
        <p:nvSpPr>
          <p:cNvPr id="5" name="Footer Placeholder 4">
            <a:extLst>
              <a:ext uri="{FF2B5EF4-FFF2-40B4-BE49-F238E27FC236}">
                <a16:creationId xmlns:a16="http://schemas.microsoft.com/office/drawing/2014/main" id="{5688FCBE-566C-9B70-6D4F-6D97EAC3CE58}"/>
              </a:ext>
            </a:extLst>
          </p:cNvPr>
          <p:cNvSpPr>
            <a:spLocks noGrp="1"/>
          </p:cNvSpPr>
          <p:nvPr>
            <p:ph type="ftr" sz="quarter" idx="11"/>
          </p:nvPr>
        </p:nvSpPr>
        <p:spPr/>
        <p:txBody>
          <a:bodyPr/>
          <a:lstStyle/>
          <a:p>
            <a:pPr>
              <a:defRPr/>
            </a:pPr>
            <a:r>
              <a:rPr lang="en-US"/>
              <a:t>Gravity and Light</a:t>
            </a:r>
          </a:p>
        </p:txBody>
      </p:sp>
      <p:sp>
        <p:nvSpPr>
          <p:cNvPr id="6" name="Slide Number Placeholder 5">
            <a:extLst>
              <a:ext uri="{FF2B5EF4-FFF2-40B4-BE49-F238E27FC236}">
                <a16:creationId xmlns:a16="http://schemas.microsoft.com/office/drawing/2014/main" id="{DD8BFDEB-CA11-9B50-ED94-484A529F60EF}"/>
              </a:ext>
            </a:extLst>
          </p:cNvPr>
          <p:cNvSpPr>
            <a:spLocks noGrp="1"/>
          </p:cNvSpPr>
          <p:nvPr>
            <p:ph type="sldNum" sz="quarter" idx="12"/>
          </p:nvPr>
        </p:nvSpPr>
        <p:spPr/>
        <p:txBody>
          <a:bodyPr/>
          <a:lstStyle/>
          <a:p>
            <a:pPr>
              <a:defRPr/>
            </a:pPr>
            <a:fld id="{E90A356B-319B-4464-B0C8-0B3395D72FC7}" type="slidenum">
              <a:rPr lang="en-US" smtClean="0"/>
              <a:pPr>
                <a:defRPr/>
              </a:pPr>
              <a:t>7</a:t>
            </a:fld>
            <a:endParaRPr lang="en-US"/>
          </a:p>
        </p:txBody>
      </p:sp>
      <p:pic>
        <p:nvPicPr>
          <p:cNvPr id="4098" name="Picture 2" descr="Kepler's Laws of Planetary Motion">
            <a:extLst>
              <a:ext uri="{FF2B5EF4-FFF2-40B4-BE49-F238E27FC236}">
                <a16:creationId xmlns:a16="http://schemas.microsoft.com/office/drawing/2014/main" id="{E3312930-3803-13FA-B571-2271802491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0" t="15981" r="3380" b="5212"/>
          <a:stretch>
            <a:fillRect/>
          </a:stretch>
        </p:blipFill>
        <p:spPr bwMode="auto">
          <a:xfrm>
            <a:off x="1307575" y="1585560"/>
            <a:ext cx="6029585" cy="333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65878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98EC4E-858D-D52B-3490-16971884BCAF}"/>
              </a:ext>
            </a:extLst>
          </p:cNvPr>
          <p:cNvSpPr/>
          <p:nvPr/>
        </p:nvSpPr>
        <p:spPr>
          <a:xfrm>
            <a:off x="3535065" y="1931205"/>
            <a:ext cx="1382580" cy="4992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3ACDACEE-29E0-E48E-9A03-5984B870FD6D}"/>
              </a:ext>
            </a:extLst>
          </p:cNvPr>
          <p:cNvSpPr>
            <a:spLocks noGrp="1"/>
          </p:cNvSpPr>
          <p:nvPr>
            <p:ph idx="1"/>
          </p:nvPr>
        </p:nvSpPr>
        <p:spPr/>
        <p:txBody>
          <a:bodyPr/>
          <a:lstStyle/>
          <a:p>
            <a:r>
              <a:rPr lang="en-US" sz="2000" dirty="0"/>
              <a:t>In 1687, Isaac Newton published the “The Mathematical Principles of Natural Philosophy” in which he proposed the “universal law of gravitation”, in which put forth his laws of motion, including.</a:t>
            </a:r>
          </a:p>
          <a:p>
            <a:endParaRPr lang="en-US" sz="2000" dirty="0"/>
          </a:p>
          <a:p>
            <a:endParaRPr lang="en-US" sz="2000" dirty="0"/>
          </a:p>
          <a:p>
            <a:endParaRPr lang="en-US" sz="1400" dirty="0"/>
          </a:p>
          <a:p>
            <a:r>
              <a:rPr lang="en-US" sz="2000" dirty="0"/>
              <a:t>He then came up with the “universal law of gravitation”, in which two massive bodies exert an attractive force proportional to the product of their masses divided by the square of the distance between them.</a:t>
            </a:r>
          </a:p>
          <a:p>
            <a:endParaRPr lang="en-US" sz="2800" dirty="0"/>
          </a:p>
          <a:p>
            <a:endParaRPr lang="en-US" sz="2000" dirty="0"/>
          </a:p>
          <a:p>
            <a:r>
              <a:rPr lang="en-US" sz="2000" dirty="0"/>
              <a:t>This didn’t have to explain all the planetary observations, it just had to predict Kepler’s Laws, which it did (of course he had to invent calculus along the way.</a:t>
            </a:r>
          </a:p>
          <a:p>
            <a:r>
              <a:rPr lang="en-US" sz="2000" dirty="0"/>
              <a:t>This was the true beginning of physics.  Now on to light…</a:t>
            </a:r>
          </a:p>
          <a:p>
            <a:endParaRPr lang="en-US" sz="2000" dirty="0"/>
          </a:p>
        </p:txBody>
      </p:sp>
      <p:sp>
        <p:nvSpPr>
          <p:cNvPr id="3" name="Title 2">
            <a:extLst>
              <a:ext uri="{FF2B5EF4-FFF2-40B4-BE49-F238E27FC236}">
                <a16:creationId xmlns:a16="http://schemas.microsoft.com/office/drawing/2014/main" id="{3F4AEBD9-5D07-CB68-F6B2-697BA631D104}"/>
              </a:ext>
            </a:extLst>
          </p:cNvPr>
          <p:cNvSpPr>
            <a:spLocks noGrp="1"/>
          </p:cNvSpPr>
          <p:nvPr>
            <p:ph type="title"/>
          </p:nvPr>
        </p:nvSpPr>
        <p:spPr/>
        <p:txBody>
          <a:bodyPr/>
          <a:lstStyle/>
          <a:p>
            <a:r>
              <a:rPr lang="en-US" dirty="0"/>
              <a:t>Newton Brings it Home…</a:t>
            </a:r>
          </a:p>
        </p:txBody>
      </p:sp>
      <p:sp>
        <p:nvSpPr>
          <p:cNvPr id="4" name="Date Placeholder 3">
            <a:extLst>
              <a:ext uri="{FF2B5EF4-FFF2-40B4-BE49-F238E27FC236}">
                <a16:creationId xmlns:a16="http://schemas.microsoft.com/office/drawing/2014/main" id="{0E04732F-99DD-973F-8C29-EB1C8E807923}"/>
              </a:ext>
            </a:extLst>
          </p:cNvPr>
          <p:cNvSpPr>
            <a:spLocks noGrp="1"/>
          </p:cNvSpPr>
          <p:nvPr>
            <p:ph type="dt" sz="half" idx="10"/>
          </p:nvPr>
        </p:nvSpPr>
        <p:spPr/>
        <p:txBody>
          <a:bodyPr/>
          <a:lstStyle/>
          <a:p>
            <a:pPr>
              <a:defRPr/>
            </a:pPr>
            <a:r>
              <a:rPr lang="en-US"/>
              <a:t>FYS 003-009, Fall 2025</a:t>
            </a:r>
          </a:p>
        </p:txBody>
      </p:sp>
      <p:sp>
        <p:nvSpPr>
          <p:cNvPr id="5" name="Footer Placeholder 4">
            <a:extLst>
              <a:ext uri="{FF2B5EF4-FFF2-40B4-BE49-F238E27FC236}">
                <a16:creationId xmlns:a16="http://schemas.microsoft.com/office/drawing/2014/main" id="{6A37405A-811B-2711-1482-1E1C9A036DB1}"/>
              </a:ext>
            </a:extLst>
          </p:cNvPr>
          <p:cNvSpPr>
            <a:spLocks noGrp="1"/>
          </p:cNvSpPr>
          <p:nvPr>
            <p:ph type="ftr" sz="quarter" idx="11"/>
          </p:nvPr>
        </p:nvSpPr>
        <p:spPr/>
        <p:txBody>
          <a:bodyPr/>
          <a:lstStyle/>
          <a:p>
            <a:pPr>
              <a:defRPr/>
            </a:pPr>
            <a:r>
              <a:rPr lang="en-US"/>
              <a:t>Gravity and Light</a:t>
            </a:r>
          </a:p>
        </p:txBody>
      </p:sp>
      <p:sp>
        <p:nvSpPr>
          <p:cNvPr id="6" name="Slide Number Placeholder 5">
            <a:extLst>
              <a:ext uri="{FF2B5EF4-FFF2-40B4-BE49-F238E27FC236}">
                <a16:creationId xmlns:a16="http://schemas.microsoft.com/office/drawing/2014/main" id="{C3741BEB-68A0-CC03-346E-6CE5B7ED97C4}"/>
              </a:ext>
            </a:extLst>
          </p:cNvPr>
          <p:cNvSpPr>
            <a:spLocks noGrp="1"/>
          </p:cNvSpPr>
          <p:nvPr>
            <p:ph type="sldNum" sz="quarter" idx="12"/>
          </p:nvPr>
        </p:nvSpPr>
        <p:spPr/>
        <p:txBody>
          <a:bodyPr/>
          <a:lstStyle/>
          <a:p>
            <a:pPr>
              <a:defRPr/>
            </a:pPr>
            <a:fld id="{E90A356B-319B-4464-B0C8-0B3395D72FC7}" type="slidenum">
              <a:rPr lang="en-US" smtClean="0"/>
              <a:pPr>
                <a:defRPr/>
              </a:pPr>
              <a:t>8</a:t>
            </a:fld>
            <a:endParaRPr lang="en-US"/>
          </a:p>
        </p:txBody>
      </p:sp>
      <p:pic>
        <p:nvPicPr>
          <p:cNvPr id="10" name="Picture 9">
            <a:extLst>
              <a:ext uri="{FF2B5EF4-FFF2-40B4-BE49-F238E27FC236}">
                <a16:creationId xmlns:a16="http://schemas.microsoft.com/office/drawing/2014/main" id="{F781C5D5-31D4-A7CC-A8AF-376015BE4BD7}"/>
              </a:ext>
            </a:extLst>
          </p:cNvPr>
          <p:cNvPicPr>
            <a:picLocks noChangeAspect="1"/>
          </p:cNvPicPr>
          <p:nvPr/>
        </p:nvPicPr>
        <p:blipFill>
          <a:blip r:embed="rId2"/>
          <a:stretch>
            <a:fillRect/>
          </a:stretch>
        </p:blipFill>
        <p:spPr>
          <a:xfrm>
            <a:off x="3686605" y="2016133"/>
            <a:ext cx="1079500" cy="304800"/>
          </a:xfrm>
          <a:prstGeom prst="rect">
            <a:avLst/>
          </a:prstGeom>
          <a:solidFill>
            <a:schemeClr val="tx1"/>
          </a:solidFill>
        </p:spPr>
      </p:pic>
      <p:sp>
        <p:nvSpPr>
          <p:cNvPr id="12" name="TextBox 11">
            <a:extLst>
              <a:ext uri="{FF2B5EF4-FFF2-40B4-BE49-F238E27FC236}">
                <a16:creationId xmlns:a16="http://schemas.microsoft.com/office/drawing/2014/main" id="{E532D11A-C6C5-7DD6-F9E4-29DB240E0502}"/>
              </a:ext>
            </a:extLst>
          </p:cNvPr>
          <p:cNvSpPr txBox="1"/>
          <p:nvPr/>
        </p:nvSpPr>
        <p:spPr>
          <a:xfrm>
            <a:off x="2229295" y="1983867"/>
            <a:ext cx="1000610" cy="369332"/>
          </a:xfrm>
          <a:prstGeom prst="rect">
            <a:avLst/>
          </a:prstGeom>
          <a:noFill/>
        </p:spPr>
        <p:txBody>
          <a:bodyPr wrap="square" rtlCol="0">
            <a:spAutoFit/>
          </a:bodyPr>
          <a:lstStyle/>
          <a:p>
            <a:pPr algn="r"/>
            <a:r>
              <a:rPr lang="en-US" dirty="0"/>
              <a:t>Force</a:t>
            </a:r>
          </a:p>
        </p:txBody>
      </p:sp>
      <p:sp>
        <p:nvSpPr>
          <p:cNvPr id="13" name="TextBox 12">
            <a:extLst>
              <a:ext uri="{FF2B5EF4-FFF2-40B4-BE49-F238E27FC236}">
                <a16:creationId xmlns:a16="http://schemas.microsoft.com/office/drawing/2014/main" id="{534CAC84-630E-9BE7-EC81-70B09A0F44AE}"/>
              </a:ext>
            </a:extLst>
          </p:cNvPr>
          <p:cNvSpPr txBox="1"/>
          <p:nvPr/>
        </p:nvSpPr>
        <p:spPr>
          <a:xfrm>
            <a:off x="5408800" y="1962317"/>
            <a:ext cx="1697930" cy="369332"/>
          </a:xfrm>
          <a:prstGeom prst="rect">
            <a:avLst/>
          </a:prstGeom>
          <a:noFill/>
        </p:spPr>
        <p:txBody>
          <a:bodyPr wrap="square" rtlCol="0">
            <a:spAutoFit/>
          </a:bodyPr>
          <a:lstStyle/>
          <a:p>
            <a:pPr algn="l"/>
            <a:r>
              <a:rPr lang="en-US" dirty="0"/>
              <a:t>Acceleration</a:t>
            </a:r>
          </a:p>
        </p:txBody>
      </p:sp>
      <p:sp>
        <p:nvSpPr>
          <p:cNvPr id="15" name="TextBox 14">
            <a:extLst>
              <a:ext uri="{FF2B5EF4-FFF2-40B4-BE49-F238E27FC236}">
                <a16:creationId xmlns:a16="http://schemas.microsoft.com/office/drawing/2014/main" id="{EB4A6ACC-4EAB-A5BB-5D62-563B828D8EF8}"/>
              </a:ext>
            </a:extLst>
          </p:cNvPr>
          <p:cNvSpPr txBox="1"/>
          <p:nvPr/>
        </p:nvSpPr>
        <p:spPr>
          <a:xfrm>
            <a:off x="4483960" y="2598808"/>
            <a:ext cx="1000610" cy="369332"/>
          </a:xfrm>
          <a:prstGeom prst="rect">
            <a:avLst/>
          </a:prstGeom>
          <a:noFill/>
        </p:spPr>
        <p:txBody>
          <a:bodyPr wrap="square" rtlCol="0">
            <a:spAutoFit/>
          </a:bodyPr>
          <a:lstStyle/>
          <a:p>
            <a:pPr algn="l"/>
            <a:r>
              <a:rPr lang="en-US" dirty="0"/>
              <a:t>mass</a:t>
            </a:r>
          </a:p>
        </p:txBody>
      </p:sp>
      <p:cxnSp>
        <p:nvCxnSpPr>
          <p:cNvPr id="17" name="Straight Arrow Connector 16">
            <a:extLst>
              <a:ext uri="{FF2B5EF4-FFF2-40B4-BE49-F238E27FC236}">
                <a16:creationId xmlns:a16="http://schemas.microsoft.com/office/drawing/2014/main" id="{7C99B717-EB0F-F23B-E4FE-0107A2A6F539}"/>
              </a:ext>
            </a:extLst>
          </p:cNvPr>
          <p:cNvCxnSpPr>
            <a:cxnSpLocks/>
            <a:stCxn id="12" idx="3"/>
          </p:cNvCxnSpPr>
          <p:nvPr/>
        </p:nvCxnSpPr>
        <p:spPr>
          <a:xfrm>
            <a:off x="3229905" y="2168533"/>
            <a:ext cx="421796"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B2CFE5-7478-40AE-BA16-CB9C86B29D33}"/>
              </a:ext>
            </a:extLst>
          </p:cNvPr>
          <p:cNvCxnSpPr>
            <a:cxnSpLocks/>
          </p:cNvCxnSpPr>
          <p:nvPr/>
        </p:nvCxnSpPr>
        <p:spPr>
          <a:xfrm flipH="1" flipV="1">
            <a:off x="4483960" y="2314781"/>
            <a:ext cx="216843" cy="31015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97A86C8-3EFD-C0B8-4056-AA6C77F6B92D}"/>
              </a:ext>
            </a:extLst>
          </p:cNvPr>
          <p:cNvCxnSpPr>
            <a:cxnSpLocks/>
          </p:cNvCxnSpPr>
          <p:nvPr/>
        </p:nvCxnSpPr>
        <p:spPr>
          <a:xfrm flipH="1">
            <a:off x="4801009" y="2136267"/>
            <a:ext cx="607791" cy="9438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D915801A-F5CA-6A75-1C32-6B20F4C1DE59}"/>
              </a:ext>
            </a:extLst>
          </p:cNvPr>
          <p:cNvSpPr/>
          <p:nvPr/>
        </p:nvSpPr>
        <p:spPr>
          <a:xfrm>
            <a:off x="3304635" y="4005075"/>
            <a:ext cx="1997060" cy="7681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B6FE186A-2C94-5F1F-67EA-D9019D2F5ECD}"/>
              </a:ext>
            </a:extLst>
          </p:cNvPr>
          <p:cNvPicPr>
            <a:picLocks noChangeAspect="1"/>
          </p:cNvPicPr>
          <p:nvPr/>
        </p:nvPicPr>
        <p:blipFill>
          <a:blip r:embed="rId3"/>
          <a:stretch>
            <a:fillRect/>
          </a:stretch>
        </p:blipFill>
        <p:spPr>
          <a:xfrm>
            <a:off x="3373255" y="4122771"/>
            <a:ext cx="1727200" cy="571500"/>
          </a:xfrm>
          <a:prstGeom prst="rect">
            <a:avLst/>
          </a:prstGeom>
        </p:spPr>
      </p:pic>
    </p:spTree>
    <p:extLst>
      <p:ext uri="{BB962C8B-B14F-4D97-AF65-F5344CB8AC3E}">
        <p14:creationId xmlns:p14="http://schemas.microsoft.com/office/powerpoint/2010/main" val="345054053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5</a:t>
            </a:r>
            <a:r>
              <a:rPr lang="en-US" sz="2000" baseline="30000" dirty="0"/>
              <a:t>th</a:t>
            </a:r>
            <a:r>
              <a:rPr lang="en-US" sz="2000" dirty="0"/>
              <a:t> century BC: the Greek philosopher Empedocles postulated that light traveled in “rays” </a:t>
            </a:r>
            <a:r>
              <a:rPr lang="en-US" sz="2000" i="1" dirty="0"/>
              <a:t>from the eyes</a:t>
            </a:r>
            <a:r>
              <a:rPr lang="en-US" sz="2000" dirty="0"/>
              <a:t>, allowing us to see</a:t>
            </a:r>
          </a:p>
          <a:p>
            <a:pPr lvl="1"/>
            <a:r>
              <a:rPr lang="en-US" sz="1800" dirty="0"/>
              <a:t>Why can’t we see in the dark?</a:t>
            </a:r>
          </a:p>
          <a:p>
            <a:r>
              <a:rPr lang="en-US" sz="2000" dirty="0"/>
              <a:t>3</a:t>
            </a:r>
            <a:r>
              <a:rPr lang="en-US" sz="2000" baseline="30000" dirty="0"/>
              <a:t>rd</a:t>
            </a:r>
            <a:r>
              <a:rPr lang="en-US" sz="2000" dirty="0"/>
              <a:t> century BC: Euclid worked out ray-based theories of reflection, still assuming light rays came </a:t>
            </a:r>
            <a:r>
              <a:rPr lang="en-US" sz="2000" i="1" dirty="0"/>
              <a:t>from</a:t>
            </a:r>
            <a:r>
              <a:rPr lang="en-US" sz="2000" dirty="0"/>
              <a:t> the eye </a:t>
            </a:r>
          </a:p>
          <a:p>
            <a:pPr lvl="1"/>
            <a:r>
              <a:rPr lang="en-US" sz="1800" dirty="0"/>
              <a:t>although he did toy with the idea they might go in the other direction.</a:t>
            </a:r>
          </a:p>
          <a:p>
            <a:r>
              <a:rPr lang="en-US" sz="2000" dirty="0"/>
              <a:t>2</a:t>
            </a:r>
            <a:r>
              <a:rPr lang="en-US" sz="2000" baseline="30000" dirty="0"/>
              <a:t>nd</a:t>
            </a:r>
            <a:r>
              <a:rPr lang="en-US" sz="2000" dirty="0"/>
              <a:t> century AD: </a:t>
            </a:r>
            <a:r>
              <a:rPr lang="en-US" sz="2000" dirty="0" err="1"/>
              <a:t>Ptolomy</a:t>
            </a:r>
            <a:r>
              <a:rPr lang="en-US" sz="2000" dirty="0"/>
              <a:t> extended Euclid’s work to include refraction (bending of light).</a:t>
            </a:r>
          </a:p>
          <a:p>
            <a:r>
              <a:rPr lang="en-US" sz="2000" dirty="0"/>
              <a:t>~1000 AD: The Arab scientist </a:t>
            </a:r>
            <a:r>
              <a:rPr lang="en-US" sz="2000" dirty="0" err="1"/>
              <a:t>Alhazen</a:t>
            </a:r>
            <a:r>
              <a:rPr lang="en-US" sz="2000" dirty="0"/>
              <a:t> created the first fairly accurate model of vision (including the direction of light rays) </a:t>
            </a:r>
          </a:p>
          <a:p>
            <a:r>
              <a:rPr lang="en-US" sz="2000" dirty="0"/>
              <a:t>~1600 AD: German scientist Johannes </a:t>
            </a:r>
            <a:r>
              <a:rPr lang="en-US" sz="2000" dirty="0" err="1"/>
              <a:t>Kepler</a:t>
            </a:r>
            <a:r>
              <a:rPr lang="en-US" sz="2000" dirty="0"/>
              <a:t> invents modern optics and image formation, explaining how lenses, mirrors, telescopes, microscopes, etc. work.</a:t>
            </a:r>
          </a:p>
          <a:p>
            <a:pPr lvl="1"/>
            <a:r>
              <a:rPr lang="en-US" sz="1800" dirty="0"/>
              <a:t>He also tried to tell Galileo about this and got a nasty letter in response.</a:t>
            </a:r>
          </a:p>
          <a:p>
            <a:endParaRPr lang="en-US" sz="2000" dirty="0"/>
          </a:p>
          <a:p>
            <a:endParaRPr lang="en-US" sz="2000" dirty="0"/>
          </a:p>
          <a:p>
            <a:endParaRPr lang="en-US" sz="2000" dirty="0"/>
          </a:p>
        </p:txBody>
      </p:sp>
      <p:sp>
        <p:nvSpPr>
          <p:cNvPr id="3" name="Title 2"/>
          <p:cNvSpPr>
            <a:spLocks noGrp="1"/>
          </p:cNvSpPr>
          <p:nvPr>
            <p:ph type="title"/>
          </p:nvPr>
        </p:nvSpPr>
        <p:spPr/>
        <p:txBody>
          <a:bodyPr/>
          <a:lstStyle/>
          <a:p>
            <a:r>
              <a:rPr lang="en-US" dirty="0"/>
              <a:t>A (very!) Brief History of Light</a:t>
            </a:r>
          </a:p>
        </p:txBody>
      </p:sp>
      <p:sp>
        <p:nvSpPr>
          <p:cNvPr id="4" name="Date Placeholder 3"/>
          <p:cNvSpPr>
            <a:spLocks noGrp="1"/>
          </p:cNvSpPr>
          <p:nvPr>
            <p:ph type="dt" sz="half" idx="10"/>
          </p:nvPr>
        </p:nvSpPr>
        <p:spPr/>
        <p:txBody>
          <a:bodyPr/>
          <a:lstStyle/>
          <a:p>
            <a:pPr>
              <a:defRPr/>
            </a:pPr>
            <a:r>
              <a:rPr lang="en-US"/>
              <a:t>FYS 003-009, Fall 2025</a:t>
            </a:r>
          </a:p>
        </p:txBody>
      </p:sp>
      <p:sp>
        <p:nvSpPr>
          <p:cNvPr id="5" name="Footer Placeholder 4"/>
          <p:cNvSpPr>
            <a:spLocks noGrp="1"/>
          </p:cNvSpPr>
          <p:nvPr>
            <p:ph type="ftr" sz="quarter" idx="11"/>
          </p:nvPr>
        </p:nvSpPr>
        <p:spPr/>
        <p:txBody>
          <a:bodyPr/>
          <a:lstStyle/>
          <a:p>
            <a:pPr>
              <a:defRPr/>
            </a:pPr>
            <a:r>
              <a:rPr lang="en-US"/>
              <a:t>Gravity and Light</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9</a:t>
            </a:fld>
            <a:endParaRPr lang="en-US"/>
          </a:p>
        </p:txBody>
      </p:sp>
      <p:sp>
        <p:nvSpPr>
          <p:cNvPr id="7" name="Rectangle 6"/>
          <p:cNvSpPr/>
          <p:nvPr/>
        </p:nvSpPr>
        <p:spPr>
          <a:xfrm>
            <a:off x="462665" y="4273910"/>
            <a:ext cx="7911430" cy="13057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6313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500"/>
                                        <p:tgtEl>
                                          <p:spTgt spid="2">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18415</TotalTime>
  <Words>3704</Words>
  <Application>Microsoft Macintosh PowerPoint</Application>
  <PresentationFormat>On-screen Show (4:3)</PresentationFormat>
  <Paragraphs>516</Paragraphs>
  <Slides>42</Slides>
  <Notes>2</Notes>
  <HiddenSlides>0</HiddenSlides>
  <MMClips>2</MMClips>
  <ScaleCrop>false</ScaleCrop>
  <HeadingPairs>
    <vt:vector size="10" baseType="variant">
      <vt:variant>
        <vt:lpstr>Fonts Used</vt:lpstr>
      </vt:variant>
      <vt:variant>
        <vt:i4>4</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Arial</vt:lpstr>
      <vt:lpstr>Constantia</vt:lpstr>
      <vt:lpstr>Wingdings</vt:lpstr>
      <vt:lpstr>Wingdings 2</vt:lpstr>
      <vt:lpstr>Paper</vt:lpstr>
      <vt:lpstr>???</vt:lpstr>
      <vt:lpstr>Equation</vt:lpstr>
      <vt:lpstr>Enlightened: What we’ve learned from planets and light</vt:lpstr>
      <vt:lpstr>An Ancient Quest</vt:lpstr>
      <vt:lpstr>A Brief History of  Gravity…</vt:lpstr>
      <vt:lpstr>The Size of the Earth and Moon</vt:lpstr>
      <vt:lpstr>Ptolemy’s Solar System</vt:lpstr>
      <vt:lpstr>Return of Heliocentrism</vt:lpstr>
      <vt:lpstr>Enter Kepler</vt:lpstr>
      <vt:lpstr>Newton Brings it Home…</vt:lpstr>
      <vt:lpstr>A (very!) Brief History of Light</vt:lpstr>
      <vt:lpstr>Keplerian Image Formation</vt:lpstr>
      <vt:lpstr>Nature of Light: Waves or Particles?</vt:lpstr>
      <vt:lpstr>Newton’s Rings</vt:lpstr>
      <vt:lpstr>Color and Wavelength</vt:lpstr>
      <vt:lpstr>How fast does light move?</vt:lpstr>
      <vt:lpstr>Digression: Latitude and Longitude</vt:lpstr>
      <vt:lpstr>Maps and the New World</vt:lpstr>
      <vt:lpstr>Rømer’s Accidental Discovery</vt:lpstr>
      <vt:lpstr>Moving on: Another Happy Accident</vt:lpstr>
      <vt:lpstr>Maxwell’s Equations</vt:lpstr>
      <vt:lpstr>Electromagnetic Waves</vt:lpstr>
      <vt:lpstr>It’s all the same thing…</vt:lpstr>
      <vt:lpstr>What’s “undulating”?</vt:lpstr>
      <vt:lpstr>Einstein to the Rescue</vt:lpstr>
      <vt:lpstr>Example: Time Dilation</vt:lpstr>
      <vt:lpstr>Now we’re done, right?</vt:lpstr>
      <vt:lpstr>Einstein to the rescue (again)</vt:lpstr>
      <vt:lpstr>Wait!  What the what?</vt:lpstr>
      <vt:lpstr>Quantum Mechanics</vt:lpstr>
      <vt:lpstr>Example: Quantum Two-Slit Interference</vt:lpstr>
      <vt:lpstr>Quantum Electrodynamics (QED)</vt:lpstr>
      <vt:lpstr>The Rest is History…</vt:lpstr>
      <vt:lpstr>Summary: The “Light” in Your Smart Phone…</vt:lpstr>
      <vt:lpstr>Backup Slides</vt:lpstr>
      <vt:lpstr>Backup slides</vt:lpstr>
      <vt:lpstr>Outline</vt:lpstr>
      <vt:lpstr>Maps</vt:lpstr>
      <vt:lpstr>Maxwell’s Equation’s</vt:lpstr>
      <vt:lpstr>Displacement Current</vt:lpstr>
      <vt:lpstr>Implications of Quantum Mechanics</vt:lpstr>
      <vt:lpstr>The Quest for Longitude</vt:lpstr>
      <vt:lpstr>The Rest is History…</vt:lpstr>
      <vt:lpstr>Michelson-Morley Experiment</vt:lpstr>
    </vt:vector>
  </TitlesOfParts>
  <Company>Fermilab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PMG Slides</dc:title>
  <dc:creator>Pushpa Bhat</dc:creator>
  <cp:lastModifiedBy>Eric J Prebys</cp:lastModifiedBy>
  <cp:revision>1329</cp:revision>
  <dcterms:created xsi:type="dcterms:W3CDTF">2003-09-15T21:58:19Z</dcterms:created>
  <dcterms:modified xsi:type="dcterms:W3CDTF">2025-10-01T17:19:57Z</dcterms:modified>
</cp:coreProperties>
</file>